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ank\Documents\Zavod%20Koper%20Otok\SPIRIT\Evalvacija\Evalvacija%20TC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Vzorec glede na </a:t>
            </a:r>
            <a:r>
              <a:rPr lang="sl-SI" dirty="0" smtClean="0"/>
              <a:t>mesto / </a:t>
            </a:r>
            <a:r>
              <a:rPr lang="sl-SI" i="1" dirty="0" err="1" smtClean="0"/>
              <a:t>Sample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by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Razno!$A$19:$A$27</c:f>
              <c:strCache>
                <c:ptCount val="9"/>
                <c:pt idx="0">
                  <c:v>Kranj</c:v>
                </c:pt>
                <c:pt idx="1">
                  <c:v>Črnomelj</c:v>
                </c:pt>
                <c:pt idx="2">
                  <c:v>Škofja Loka</c:v>
                </c:pt>
                <c:pt idx="3">
                  <c:v>Slovenj Gradec</c:v>
                </c:pt>
                <c:pt idx="4">
                  <c:v>Kamnik</c:v>
                </c:pt>
                <c:pt idx="5">
                  <c:v>Krško</c:v>
                </c:pt>
                <c:pt idx="6">
                  <c:v>Maribor</c:v>
                </c:pt>
                <c:pt idx="7">
                  <c:v>Murska Sobota</c:v>
                </c:pt>
                <c:pt idx="8">
                  <c:v>Ptuj</c:v>
                </c:pt>
              </c:strCache>
            </c:strRef>
          </c:cat>
          <c:val>
            <c:numRef>
              <c:f>Razno!$B$19:$B$27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11</c:v>
                </c:pt>
                <c:pt idx="5">
                  <c:v>22</c:v>
                </c:pt>
                <c:pt idx="6">
                  <c:v>12</c:v>
                </c:pt>
                <c:pt idx="7">
                  <c:v>16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sl-SI" dirty="0">
                <a:solidFill>
                  <a:schemeClr val="bg1"/>
                </a:solidFill>
              </a:rPr>
              <a:t>Lokacija </a:t>
            </a:r>
            <a:r>
              <a:rPr lang="sl-SI" dirty="0" smtClean="0">
                <a:solidFill>
                  <a:schemeClr val="bg1"/>
                </a:solidFill>
              </a:rPr>
              <a:t>podjetja</a:t>
            </a:r>
            <a:r>
              <a:rPr lang="sl-SI" baseline="0" dirty="0" smtClean="0">
                <a:solidFill>
                  <a:schemeClr val="bg1"/>
                </a:solidFill>
              </a:rPr>
              <a:t> / </a:t>
            </a:r>
            <a:r>
              <a:rPr lang="sl-SI" i="1" baseline="0" dirty="0" err="1" smtClean="0">
                <a:solidFill>
                  <a:schemeClr val="bg1"/>
                </a:solidFill>
              </a:rPr>
              <a:t>Location</a:t>
            </a:r>
            <a:endParaRPr lang="sl-SI" sz="14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C582702D-8A4E-4F82-B2A0-1A2473337266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Only in the city centre</a:t>
                    </a:r>
                    <a:r>
                      <a:rPr lang="en-US" baseline="0"/>
                      <a:t>
</a:t>
                    </a:r>
                    <a:fld id="{853DE3BC-A9C2-4FFB-BD1D-D2E9E5BC8A2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0BFEDC2-C4C6-495E-895C-8644D4D3A8E5}" type="CATEGORYNAME">
                      <a:rPr lang="en-US" smtClean="0"/>
                      <a:pPr/>
                      <a:t>[CATEGORY NAME]</a:t>
                    </a:fld>
                    <a:r>
                      <a:rPr lang="en-US" baseline="0" smtClean="0"/>
                      <a:t> / </a:t>
                    </a:r>
                    <a:r>
                      <a:rPr lang="en-US" i="1" baseline="0" smtClean="0"/>
                      <a:t>In the city centre and elsewhere</a:t>
                    </a:r>
                    <a:r>
                      <a:rPr lang="en-US" baseline="0"/>
                      <a:t>
</a:t>
                    </a:r>
                    <a:fld id="{E3DD019A-76A1-4D63-AAC7-2BA6B44DA88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72CC50F-7DD8-4DB6-889C-7A01F20C5CB1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Outside city</a:t>
                    </a:r>
                    <a:r>
                      <a:rPr lang="en-US" i="1" baseline="0" smtClean="0"/>
                      <a:t> centre</a:t>
                    </a:r>
                    <a:r>
                      <a:rPr lang="en-US" baseline="0"/>
                      <a:t>
</a:t>
                    </a:r>
                    <a:fld id="{ABFD5BE5-BBBB-4D9A-ADA2-A853C05C4F3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'Profil samo podjetja'!$G$84:$I$84</c:f>
              <c:strCache>
                <c:ptCount val="3"/>
                <c:pt idx="0">
                  <c:v>Izključno v SMJ</c:v>
                </c:pt>
                <c:pt idx="1">
                  <c:v>V SMJ in tudi izven</c:v>
                </c:pt>
                <c:pt idx="2">
                  <c:v>Izven SMJ</c:v>
                </c:pt>
              </c:strCache>
            </c:strRef>
          </c:cat>
          <c:val>
            <c:numRef>
              <c:f>'Profil samo podjetja'!$G$85:$I$85</c:f>
              <c:numCache>
                <c:formatCode>General</c:formatCode>
                <c:ptCount val="3"/>
                <c:pt idx="0">
                  <c:v>45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Vzorec glede na </a:t>
            </a:r>
            <a:r>
              <a:rPr lang="sl-SI" dirty="0" smtClean="0"/>
              <a:t>mesto / </a:t>
            </a:r>
            <a:r>
              <a:rPr lang="sl-SI" i="1" dirty="0" err="1" smtClean="0"/>
              <a:t>Sample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by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endParaRPr lang="sl-SI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Razno!$A$19:$A$27</c:f>
              <c:strCache>
                <c:ptCount val="9"/>
                <c:pt idx="0">
                  <c:v>Kranj</c:v>
                </c:pt>
                <c:pt idx="1">
                  <c:v>Črnomelj</c:v>
                </c:pt>
                <c:pt idx="2">
                  <c:v>Škofja Loka</c:v>
                </c:pt>
                <c:pt idx="3">
                  <c:v>Slovenj Gradec</c:v>
                </c:pt>
                <c:pt idx="4">
                  <c:v>Kamnik</c:v>
                </c:pt>
                <c:pt idx="5">
                  <c:v>Krško</c:v>
                </c:pt>
                <c:pt idx="6">
                  <c:v>Maribor</c:v>
                </c:pt>
                <c:pt idx="7">
                  <c:v>Murska Sobota</c:v>
                </c:pt>
                <c:pt idx="8">
                  <c:v>Ptuj</c:v>
                </c:pt>
              </c:strCache>
            </c:strRef>
          </c:cat>
          <c:val>
            <c:numRef>
              <c:f>Razno!$B$19:$B$27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11</c:v>
                </c:pt>
                <c:pt idx="5">
                  <c:v>22</c:v>
                </c:pt>
                <c:pt idx="6">
                  <c:v>12</c:v>
                </c:pt>
                <c:pt idx="7">
                  <c:v>16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Profil </a:t>
            </a:r>
            <a:r>
              <a:rPr lang="sl-SI" dirty="0" smtClean="0"/>
              <a:t>anketirancev / </a:t>
            </a:r>
            <a:r>
              <a:rPr lang="sl-SI" i="1" dirty="0" err="1" smtClean="0"/>
              <a:t>Sample</a:t>
            </a:r>
            <a:r>
              <a:rPr lang="sl-SI" i="1" dirty="0" smtClean="0"/>
              <a:t> </a:t>
            </a:r>
            <a:r>
              <a:rPr lang="sl-SI" i="1" dirty="0" err="1" smtClean="0"/>
              <a:t>by</a:t>
            </a:r>
            <a:r>
              <a:rPr lang="sl-SI" i="1" dirty="0" smtClean="0"/>
              <a:t> </a:t>
            </a:r>
            <a:r>
              <a:rPr lang="sl-SI" i="1" dirty="0" err="1" smtClean="0"/>
              <a:t>profession</a:t>
            </a:r>
            <a:r>
              <a:rPr lang="sl-SI" sz="1400" dirty="0" smtClean="0"/>
              <a:t> </a:t>
            </a:r>
            <a:endParaRPr lang="sl-SI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nb-NO" dirty="0"/>
                      <a:t>Podjetje oz. zasebni </a:t>
                    </a:r>
                    <a:r>
                      <a:rPr lang="nb-NO" dirty="0" smtClean="0"/>
                      <a:t>sektor / </a:t>
                    </a:r>
                    <a:r>
                      <a:rPr lang="nb-NO" i="1" dirty="0" smtClean="0"/>
                      <a:t>Private</a:t>
                    </a:r>
                    <a:r>
                      <a:rPr lang="nb-NO" i="1" baseline="0" dirty="0" smtClean="0"/>
                      <a:t> sector</a:t>
                    </a:r>
                    <a:r>
                      <a:rPr lang="nb-NO" dirty="0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AC7DE4B9-1404-4121-A556-22DC1A2D5428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Public sector</a:t>
                    </a:r>
                    <a:r>
                      <a:rPr lang="en-US" baseline="0"/>
                      <a:t>
</a:t>
                    </a:r>
                    <a:fld id="{878335B5-8696-4685-BD6C-57BBD9DF8A9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C13A05-8AE0-4712-B6AA-80C23FBE967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baseline="0" dirty="0"/>
                      <a:t>
</a:t>
                    </a:r>
                    <a:fld id="{11434E2C-1CBC-4BAB-BB78-5819519324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Grafi!$C$7:$E$7</c:f>
              <c:strCache>
                <c:ptCount val="3"/>
                <c:pt idx="0">
                  <c:v>Podjetje oz zasebni sektor</c:v>
                </c:pt>
                <c:pt idx="1">
                  <c:v>Občina oz. javni sektor</c:v>
                </c:pt>
                <c:pt idx="2">
                  <c:v>Drugo</c:v>
                </c:pt>
              </c:strCache>
            </c:strRef>
          </c:cat>
          <c:val>
            <c:numRef>
              <c:f>Grafi!$C$8:$E$8</c:f>
              <c:numCache>
                <c:formatCode>General</c:formatCode>
                <c:ptCount val="3"/>
                <c:pt idx="0">
                  <c:v>63</c:v>
                </c:pt>
                <c:pt idx="1">
                  <c:v>51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sl-SI" dirty="0">
                <a:solidFill>
                  <a:schemeClr val="bg1"/>
                </a:solidFill>
              </a:rPr>
              <a:t>Področje dela anketirancev iz javnega</a:t>
            </a:r>
            <a:r>
              <a:rPr lang="sl-SI" baseline="0" dirty="0">
                <a:solidFill>
                  <a:schemeClr val="bg1"/>
                </a:solidFill>
              </a:rPr>
              <a:t> </a:t>
            </a:r>
            <a:r>
              <a:rPr lang="sl-SI" baseline="0" dirty="0" smtClean="0">
                <a:solidFill>
                  <a:schemeClr val="bg1"/>
                </a:solidFill>
              </a:rPr>
              <a:t>sektorja / </a:t>
            </a:r>
            <a:r>
              <a:rPr lang="sl-SI" i="1" baseline="0" dirty="0" err="1" smtClean="0">
                <a:solidFill>
                  <a:schemeClr val="bg1"/>
                </a:solidFill>
              </a:rPr>
              <a:t>Field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of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work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of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public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sector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participants</a:t>
            </a:r>
            <a:r>
              <a:rPr lang="sl-SI" baseline="0" dirty="0" smtClean="0">
                <a:solidFill>
                  <a:schemeClr val="bg1"/>
                </a:solidFill>
              </a:rPr>
              <a:t> </a:t>
            </a:r>
            <a:endParaRPr lang="sl-SI" baseline="0" dirty="0">
              <a:solidFill>
                <a:schemeClr val="bg1"/>
              </a:solidFill>
            </a:endParaRPr>
          </a:p>
          <a:p>
            <a:pPr>
              <a:defRPr>
                <a:solidFill>
                  <a:schemeClr val="bg1"/>
                </a:solidFill>
              </a:defRPr>
            </a:pPr>
            <a:endParaRPr lang="sl-SI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fld id="{FAAAB6B1-DB91-4FCF-AF34-98CB8A12BF31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Tourism</a:t>
                    </a:r>
                    <a:r>
                      <a:rPr lang="en-US" baseline="0" dirty="0"/>
                      <a:t>
</a:t>
                    </a:r>
                    <a:fld id="{5A7A9A05-0F6E-42CA-926C-72B7F211C80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C00631-06B8-4389-9CB1-A9427AF0ED86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Economic development</a:t>
                    </a:r>
                    <a:r>
                      <a:rPr lang="en-US" baseline="0" dirty="0"/>
                      <a:t>
</a:t>
                    </a:r>
                    <a:fld id="{C3F312A5-7117-4DBA-A9A7-F82B0800FB5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A7F320-D672-41FF-910E-BF474C10235C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Mayor‘s cabinet</a:t>
                    </a:r>
                    <a:r>
                      <a:rPr lang="en-US" baseline="0"/>
                      <a:t>
</a:t>
                    </a:r>
                    <a:fld id="{5B72A237-C356-4E20-A20D-381E4ACE970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3B7626-A97F-4C12-9F4B-CFBB271AE4A8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Other</a:t>
                    </a:r>
                    <a:r>
                      <a:rPr lang="en-US" baseline="0"/>
                      <a:t>
</a:t>
                    </a:r>
                    <a:fld id="{E5408602-BE23-4256-9865-A6932C86D3C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4B6DAE7-85B2-4D32-8939-A26F49F1321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/ </a:t>
                    </a:r>
                    <a:r>
                      <a:rPr lang="en-US" i="1" baseline="0" smtClean="0"/>
                      <a:t>Development, investments, project office </a:t>
                    </a:r>
                    <a:fld id="{A029AE94-7656-45B1-A8B1-C9B480A8A7AF}" type="PERCENTAGE">
                      <a:rPr lang="en-US" baseline="0" smtClean="0"/>
                      <a:pPr/>
                      <a:t>[PERCENTAGE]</a:t>
                    </a:fld>
                    <a:endParaRPr lang="en-US" i="1" baseline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4937136191309419"/>
                  <c:y val="5.0727111320010544E-2"/>
                </c:manualLayout>
              </c:layout>
              <c:tx>
                <c:rich>
                  <a:bodyPr/>
                  <a:lstStyle/>
                  <a:p>
                    <a:fld id="{A72A9987-CAD5-4D14-BC17-80319B34BBC6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  <a:r>
                      <a:rPr lang="en-US" i="1" baseline="0" dirty="0" smtClean="0"/>
                      <a:t>I Spatial planning and transport</a:t>
                    </a:r>
                    <a:r>
                      <a:rPr lang="en-US" baseline="0" dirty="0"/>
                      <a:t>
</a:t>
                    </a:r>
                    <a:fld id="{998B9A1C-6A30-4DE7-BE93-5832959C012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Grafi!$D$32:$J$32</c:f>
              <c:strCache>
                <c:ptCount val="7"/>
                <c:pt idx="0">
                  <c:v>Turizem</c:v>
                </c:pt>
                <c:pt idx="1">
                  <c:v>Spodbujanje gospodarstva</c:v>
                </c:pt>
                <c:pt idx="2">
                  <c:v>Kabinet župana</c:v>
                </c:pt>
                <c:pt idx="3">
                  <c:v>Drugo</c:v>
                </c:pt>
                <c:pt idx="4">
                  <c:v>Razvoj, investicije &amp; projekti</c:v>
                </c:pt>
                <c:pt idx="5">
                  <c:v>Kultura</c:v>
                </c:pt>
                <c:pt idx="6">
                  <c:v>Prostorsko načrtovanje in promet</c:v>
                </c:pt>
              </c:strCache>
            </c:strRef>
          </c:cat>
          <c:val>
            <c:numRef>
              <c:f>Grafi!$D$33:$J$33</c:f>
              <c:numCache>
                <c:formatCode>General</c:formatCode>
                <c:ptCount val="7"/>
                <c:pt idx="0">
                  <c:v>23</c:v>
                </c:pt>
                <c:pt idx="1">
                  <c:v>13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Ali ste poznali koncept MMS pred </a:t>
            </a:r>
            <a:r>
              <a:rPr lang="sl-SI" dirty="0" smtClean="0"/>
              <a:t>izobraževanjem? / </a:t>
            </a:r>
            <a:r>
              <a:rPr lang="sl-SI" i="1" dirty="0" err="1" smtClean="0"/>
              <a:t>Were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you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familiar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with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the</a:t>
            </a:r>
            <a:r>
              <a:rPr lang="sl-SI" i="1" baseline="0" dirty="0" smtClean="0"/>
              <a:t> TCM </a:t>
            </a:r>
            <a:r>
              <a:rPr lang="sl-SI" i="1" baseline="0" dirty="0" err="1" smtClean="0"/>
              <a:t>concept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beforehand</a:t>
            </a:r>
            <a:r>
              <a:rPr lang="sl-SI" i="1" baseline="0" dirty="0" smtClean="0"/>
              <a:t>?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48534983-3B90-4880-A4B9-DE783A61F91F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YES</a:t>
                    </a:r>
                    <a:r>
                      <a:rPr lang="en-US" baseline="0"/>
                      <a:t>
</a:t>
                    </a:r>
                    <a:fld id="{2CF966E3-336A-4DD1-A557-CC7BC4B4825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29C65E6-1862-4E79-AB47-854130237235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NO</a:t>
                    </a:r>
                    <a:r>
                      <a:rPr lang="en-US" baseline="0"/>
                      <a:t>
</a:t>
                    </a:r>
                    <a:fld id="{6F145577-9BC3-46CB-B6BB-93FD307EF02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Grafi!$D$61:$E$61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Grafi!$D$62:$E$62</c:f>
              <c:numCache>
                <c:formatCode>General</c:formatCode>
                <c:ptCount val="2"/>
                <c:pt idx="0">
                  <c:v>49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Ali podpirate uvajanje modela MMS v vašem kraju? </a:t>
            </a:r>
            <a:r>
              <a:rPr lang="sl-SI" dirty="0" smtClean="0"/>
              <a:t>/ </a:t>
            </a:r>
            <a:r>
              <a:rPr lang="sl-SI" i="1" dirty="0" smtClean="0"/>
              <a:t>Do </a:t>
            </a:r>
            <a:r>
              <a:rPr lang="sl-SI" i="1" dirty="0" err="1" smtClean="0"/>
              <a:t>you</a:t>
            </a:r>
            <a:r>
              <a:rPr lang="sl-SI" i="1" dirty="0" smtClean="0"/>
              <a:t> </a:t>
            </a:r>
            <a:r>
              <a:rPr lang="sl-SI" i="1" dirty="0" err="1" smtClean="0"/>
              <a:t>support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implementation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of</a:t>
            </a:r>
            <a:r>
              <a:rPr lang="sl-SI" i="1" baseline="0" dirty="0" smtClean="0"/>
              <a:t> TCM in </a:t>
            </a:r>
            <a:r>
              <a:rPr lang="sl-SI" i="1" baseline="0" dirty="0" err="1" smtClean="0"/>
              <a:t>your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r>
              <a:rPr lang="sl-SI" i="1" baseline="0" dirty="0" smtClean="0"/>
              <a:t>?</a:t>
            </a:r>
            <a:endParaRPr lang="sl-SI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Grafi!$O$61:$P$61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Grafi!$O$62:$P$62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9533856"/>
        <c:axId val="-960263168"/>
      </c:barChart>
      <c:catAx>
        <c:axId val="-959533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960263168"/>
        <c:crosses val="autoZero"/>
        <c:auto val="1"/>
        <c:lblAlgn val="ctr"/>
        <c:lblOffset val="100"/>
        <c:noMultiLvlLbl val="0"/>
      </c:catAx>
      <c:valAx>
        <c:axId val="-960263168"/>
        <c:scaling>
          <c:orientation val="minMax"/>
          <c:max val="1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-959533856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rgbClr val="FF0000"/>
      </a:solidFill>
      <a:prstDash val="sysDash"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Ali bi bili pripravljeni</a:t>
            </a:r>
            <a:r>
              <a:rPr lang="sl-SI" baseline="0" dirty="0"/>
              <a:t> sodelovati v združenju podjetnikov za namene </a:t>
            </a:r>
            <a:r>
              <a:rPr lang="sl-SI" baseline="0" dirty="0" smtClean="0"/>
              <a:t>MMS? / </a:t>
            </a:r>
            <a:r>
              <a:rPr lang="en-GB" i="1" baseline="0" noProof="0" dirty="0" smtClean="0"/>
              <a:t>Are you willing to participate in an association of </a:t>
            </a:r>
            <a:r>
              <a:rPr lang="en-GB" i="1" baseline="0" noProof="0" dirty="0" err="1" smtClean="0"/>
              <a:t>entepreneurs</a:t>
            </a:r>
            <a:r>
              <a:rPr lang="en-GB" i="1" baseline="0" noProof="0" dirty="0" smtClean="0"/>
              <a:t> for the purpose of TCM implementation?</a:t>
            </a:r>
            <a:endParaRPr lang="en-GB" noProof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Grafi!$D$81:$E$81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Grafi!$D$82:$E$82</c:f>
              <c:numCache>
                <c:formatCode>0%</c:formatCode>
                <c:ptCount val="2"/>
                <c:pt idx="0">
                  <c:v>0.96460176991150437</c:v>
                </c:pt>
                <c:pt idx="1">
                  <c:v>3.5398230088495575E-2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0269152"/>
        <c:axId val="-960256640"/>
      </c:barChart>
      <c:catAx>
        <c:axId val="-960269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960256640"/>
        <c:crosses val="autoZero"/>
        <c:auto val="1"/>
        <c:lblAlgn val="ctr"/>
        <c:lblOffset val="100"/>
        <c:noMultiLvlLbl val="0"/>
      </c:catAx>
      <c:valAx>
        <c:axId val="-960256640"/>
        <c:scaling>
          <c:orientation val="minMax"/>
          <c:max val="1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-96026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Kolikšen </a:t>
            </a:r>
            <a:r>
              <a:rPr lang="sl-SI" dirty="0" smtClean="0"/>
              <a:t>mesečni</a:t>
            </a:r>
            <a:r>
              <a:rPr lang="sl-SI" baseline="0" dirty="0" smtClean="0"/>
              <a:t> </a:t>
            </a:r>
            <a:r>
              <a:rPr lang="sl-SI" dirty="0" smtClean="0"/>
              <a:t>prispevek </a:t>
            </a:r>
            <a:r>
              <a:rPr lang="sl-SI" dirty="0"/>
              <a:t>je primeren</a:t>
            </a:r>
            <a:r>
              <a:rPr lang="sl-SI" baseline="0" dirty="0"/>
              <a:t> za skupne aktivnosti</a:t>
            </a:r>
            <a:r>
              <a:rPr lang="sl-SI" baseline="0" dirty="0" smtClean="0"/>
              <a:t>? / </a:t>
            </a:r>
            <a:r>
              <a:rPr lang="en-GB" i="1" baseline="0" noProof="0" dirty="0" smtClean="0"/>
              <a:t>What would be an appropriate monthly fee of such association?</a:t>
            </a:r>
            <a:endParaRPr lang="en-GB" sz="1400" noProof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Prispevek</c:v>
          </c:tx>
          <c:spPr>
            <a:ln w="28575">
              <a:noFill/>
            </a:ln>
          </c:spPr>
          <c:yVal>
            <c:numRef>
              <c:f>Sheet3!$A$1:$A$126</c:f>
              <c:numCache>
                <c:formatCode>General</c:formatCode>
                <c:ptCount val="126"/>
                <c:pt idx="0">
                  <c:v>100</c:v>
                </c:pt>
                <c:pt idx="4">
                  <c:v>20</c:v>
                </c:pt>
                <c:pt idx="5">
                  <c:v>10</c:v>
                </c:pt>
                <c:pt idx="6">
                  <c:v>75</c:v>
                </c:pt>
                <c:pt idx="7">
                  <c:v>20</c:v>
                </c:pt>
                <c:pt idx="8">
                  <c:v>10</c:v>
                </c:pt>
                <c:pt idx="9">
                  <c:v>10</c:v>
                </c:pt>
                <c:pt idx="12">
                  <c:v>10</c:v>
                </c:pt>
                <c:pt idx="14">
                  <c:v>10</c:v>
                </c:pt>
                <c:pt idx="18">
                  <c:v>20</c:v>
                </c:pt>
                <c:pt idx="24">
                  <c:v>10</c:v>
                </c:pt>
                <c:pt idx="25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15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15</c:v>
                </c:pt>
                <c:pt idx="35">
                  <c:v>5</c:v>
                </c:pt>
                <c:pt idx="37">
                  <c:v>50</c:v>
                </c:pt>
                <c:pt idx="40">
                  <c:v>10</c:v>
                </c:pt>
                <c:pt idx="41">
                  <c:v>10</c:v>
                </c:pt>
                <c:pt idx="42">
                  <c:v>20</c:v>
                </c:pt>
                <c:pt idx="43">
                  <c:v>10</c:v>
                </c:pt>
                <c:pt idx="44">
                  <c:v>30</c:v>
                </c:pt>
                <c:pt idx="45">
                  <c:v>20</c:v>
                </c:pt>
                <c:pt idx="48">
                  <c:v>20</c:v>
                </c:pt>
                <c:pt idx="51">
                  <c:v>10</c:v>
                </c:pt>
                <c:pt idx="52">
                  <c:v>20</c:v>
                </c:pt>
                <c:pt idx="53">
                  <c:v>15</c:v>
                </c:pt>
                <c:pt idx="54">
                  <c:v>10</c:v>
                </c:pt>
                <c:pt idx="60">
                  <c:v>50</c:v>
                </c:pt>
                <c:pt idx="61">
                  <c:v>50</c:v>
                </c:pt>
                <c:pt idx="65">
                  <c:v>10</c:v>
                </c:pt>
                <c:pt idx="66">
                  <c:v>20</c:v>
                </c:pt>
                <c:pt idx="69">
                  <c:v>10</c:v>
                </c:pt>
                <c:pt idx="71">
                  <c:v>20</c:v>
                </c:pt>
                <c:pt idx="74">
                  <c:v>15</c:v>
                </c:pt>
                <c:pt idx="76">
                  <c:v>10</c:v>
                </c:pt>
                <c:pt idx="80">
                  <c:v>20</c:v>
                </c:pt>
                <c:pt idx="90">
                  <c:v>50</c:v>
                </c:pt>
                <c:pt idx="91">
                  <c:v>10</c:v>
                </c:pt>
                <c:pt idx="96">
                  <c:v>5</c:v>
                </c:pt>
                <c:pt idx="99">
                  <c:v>10</c:v>
                </c:pt>
                <c:pt idx="101">
                  <c:v>10</c:v>
                </c:pt>
                <c:pt idx="103">
                  <c:v>20</c:v>
                </c:pt>
                <c:pt idx="105">
                  <c:v>50</c:v>
                </c:pt>
                <c:pt idx="106">
                  <c:v>50</c:v>
                </c:pt>
                <c:pt idx="107">
                  <c:v>10</c:v>
                </c:pt>
                <c:pt idx="108">
                  <c:v>25</c:v>
                </c:pt>
                <c:pt idx="109">
                  <c:v>5</c:v>
                </c:pt>
                <c:pt idx="110">
                  <c:v>50</c:v>
                </c:pt>
                <c:pt idx="112">
                  <c:v>10</c:v>
                </c:pt>
                <c:pt idx="114">
                  <c:v>100</c:v>
                </c:pt>
                <c:pt idx="115">
                  <c:v>100</c:v>
                </c:pt>
                <c:pt idx="116">
                  <c:v>10</c:v>
                </c:pt>
                <c:pt idx="120">
                  <c:v>20</c:v>
                </c:pt>
                <c:pt idx="122">
                  <c:v>10</c:v>
                </c:pt>
                <c:pt idx="123">
                  <c:v>20</c:v>
                </c:pt>
                <c:pt idx="124">
                  <c:v>10</c:v>
                </c:pt>
                <c:pt idx="125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60266432"/>
        <c:axId val="-960265888"/>
      </c:scatterChart>
      <c:valAx>
        <c:axId val="-96026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-960265888"/>
        <c:crosses val="autoZero"/>
        <c:crossBetween val="midCat"/>
      </c:valAx>
      <c:valAx>
        <c:axId val="-96026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9602664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Kakšno obliko povezovanja podjetnikov predlagate? </a:t>
            </a:r>
            <a:r>
              <a:rPr lang="en-GB" noProof="0" dirty="0" smtClean="0"/>
              <a:t>/</a:t>
            </a:r>
            <a:r>
              <a:rPr lang="en-GB" baseline="0" noProof="0" dirty="0" smtClean="0"/>
              <a:t> </a:t>
            </a:r>
            <a:r>
              <a:rPr lang="en-GB" i="1" baseline="0" noProof="0" dirty="0" smtClean="0"/>
              <a:t>What type of conglomerate do you propose?</a:t>
            </a:r>
            <a:endParaRPr lang="en-GB" sz="1400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72F269B0-731C-45A3-997B-5BBEEC95D7BD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Association</a:t>
                    </a:r>
                    <a:r>
                      <a:rPr lang="en-US" baseline="0" dirty="0"/>
                      <a:t>
</a:t>
                    </a:r>
                    <a:fld id="{7BB1F2B2-8820-4403-B191-6A996658C75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BF0CC04-3D8B-4185-844E-A4F331F4F9CB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Private institute </a:t>
                    </a:r>
                    <a:r>
                      <a:rPr lang="en-US" baseline="0" dirty="0" smtClean="0"/>
                      <a:t>- NGO</a:t>
                    </a:r>
                    <a:r>
                      <a:rPr lang="en-US" baseline="0" dirty="0"/>
                      <a:t>
</a:t>
                    </a:r>
                    <a:fld id="{2AC4CBCD-B79F-40D5-B634-773E34BA509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AFCE25B-39AE-458E-AE78-FCE31740D8F2}" type="CATEGORYNAME">
                      <a:rPr lang="pt-BR" smtClean="0"/>
                      <a:pPr/>
                      <a:t>[CATEGORY NAME]</a:t>
                    </a:fld>
                    <a:r>
                      <a:rPr lang="pt-BR" smtClean="0"/>
                      <a:t> / </a:t>
                    </a:r>
                    <a:r>
                      <a:rPr lang="pt-BR" i="1" smtClean="0"/>
                      <a:t>Civil initiative</a:t>
                    </a:r>
                    <a:r>
                      <a:rPr lang="pt-BR" baseline="0"/>
                      <a:t>
</a:t>
                    </a:r>
                    <a:fld id="{5A3DF5AB-9DA9-486D-96E6-ECB2972D293A}" type="PERCENTAGE">
                      <a:rPr lang="pt-BR" baseline="0"/>
                      <a:pPr/>
                      <a:t>[PERCENTAGE]</a:t>
                    </a:fld>
                    <a:endParaRPr lang="pt-BR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B3225EF-975E-4031-AA5E-ACB017E8906C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A LtD</a:t>
                    </a:r>
                    <a:r>
                      <a:rPr lang="en-US" i="1" baseline="0" smtClean="0"/>
                      <a:t> company</a:t>
                    </a:r>
                    <a:r>
                      <a:rPr lang="en-US" baseline="0"/>
                      <a:t>
</a:t>
                    </a:r>
                    <a:fld id="{0C9271DD-1E7F-414B-86EC-05DD464056E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err="1"/>
                      <a:t>Neformalno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povezovanje</a:t>
                    </a:r>
                    <a:r>
                      <a:rPr lang="en-US" dirty="0" smtClean="0"/>
                      <a:t> / </a:t>
                    </a:r>
                    <a:r>
                      <a:rPr lang="en-US" i="1" dirty="0" err="1" smtClean="0"/>
                      <a:t>Informal</a:t>
                    </a:r>
                    <a:r>
                      <a:rPr lang="en-US" i="1" dirty="0" smtClean="0"/>
                      <a:t> </a:t>
                    </a:r>
                    <a:r>
                      <a:rPr lang="en-US" i="1" dirty="0" err="1" smtClean="0"/>
                      <a:t>networking</a:t>
                    </a:r>
                    <a:r>
                      <a:rPr lang="en-US" dirty="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074001312711875E-2"/>
                  <c:y val="2.366000262237159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Drugo</a:t>
                    </a:r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Grafi!$E$99:$J$99</c:f>
              <c:strCache>
                <c:ptCount val="6"/>
                <c:pt idx="0">
                  <c:v>Združenje</c:v>
                </c:pt>
                <c:pt idx="1">
                  <c:v>Zasebni zavod</c:v>
                </c:pt>
                <c:pt idx="2">
                  <c:v>Civilna iniciativa</c:v>
                </c:pt>
                <c:pt idx="3">
                  <c:v>D.O.O. podjetje</c:v>
                </c:pt>
                <c:pt idx="4">
                  <c:v>neformalno povezovanje</c:v>
                </c:pt>
                <c:pt idx="5">
                  <c:v>drugo</c:v>
                </c:pt>
              </c:strCache>
            </c:strRef>
          </c:cat>
          <c:val>
            <c:numRef>
              <c:f>Grafi!$E$100:$J$100</c:f>
              <c:numCache>
                <c:formatCode>General</c:formatCode>
                <c:ptCount val="6"/>
                <c:pt idx="0">
                  <c:v>67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  <c:pt idx="4">
                  <c:v>21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Mnenje o obstoju splošne podpore za sodelovanje v okviru </a:t>
            </a:r>
            <a:r>
              <a:rPr lang="sl-SI" dirty="0" smtClean="0"/>
              <a:t>MMS / </a:t>
            </a:r>
            <a:r>
              <a:rPr lang="en-GB" i="1" noProof="0" dirty="0" smtClean="0"/>
              <a:t>Opinion on general</a:t>
            </a:r>
            <a:r>
              <a:rPr lang="en-GB" i="1" baseline="0" noProof="0" dirty="0" smtClean="0"/>
              <a:t> support of stakeholders for the cooperation</a:t>
            </a:r>
            <a:endParaRPr lang="en-GB" noProof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681204622149505"/>
          <c:y val="0.29606481481481484"/>
          <c:w val="0.4274303780209292"/>
          <c:h val="0.65300925925925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Grafi!$C$134</c:f>
              <c:strCache>
                <c:ptCount val="1"/>
                <c:pt idx="0">
                  <c:v>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Grafi!$D$133:$E$133</c:f>
              <c:strCache>
                <c:ptCount val="2"/>
                <c:pt idx="0">
                  <c:v>Ali obstaja splošna podpora povezovanju med podjetniki iz SMJ? (n = 118)</c:v>
                </c:pt>
                <c:pt idx="1">
                  <c:v>Ali obstaja splošna podpora povezovanju in sodelovanju s podjetniki s strani občinske uprave? (n = 121)</c:v>
                </c:pt>
              </c:strCache>
            </c:strRef>
          </c:cat>
          <c:val>
            <c:numRef>
              <c:f>Grafi!$D$134:$E$134</c:f>
              <c:numCache>
                <c:formatCode>0%</c:formatCode>
                <c:ptCount val="2"/>
                <c:pt idx="0">
                  <c:v>0.75</c:v>
                </c:pt>
                <c:pt idx="1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Grafi!$C$135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Grafi!$D$133:$E$133</c:f>
              <c:strCache>
                <c:ptCount val="2"/>
                <c:pt idx="0">
                  <c:v>Ali obstaja splošna podpora povezovanju med podjetniki iz SMJ? (n = 118)</c:v>
                </c:pt>
                <c:pt idx="1">
                  <c:v>Ali obstaja splošna podpora povezovanju in sodelovanju s podjetniki s strani občinske uprave? (n = 121)</c:v>
                </c:pt>
              </c:strCache>
            </c:strRef>
          </c:cat>
          <c:val>
            <c:numRef>
              <c:f>Grafi!$D$135:$E$135</c:f>
              <c:numCache>
                <c:formatCode>0%</c:formatCode>
                <c:ptCount val="2"/>
                <c:pt idx="0">
                  <c:v>0.25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960260992"/>
        <c:axId val="-960264256"/>
      </c:barChart>
      <c:catAx>
        <c:axId val="-960260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960264256"/>
        <c:crosses val="autoZero"/>
        <c:auto val="1"/>
        <c:lblAlgn val="ctr"/>
        <c:lblOffset val="100"/>
        <c:noMultiLvlLbl val="0"/>
      </c:catAx>
      <c:valAx>
        <c:axId val="-960264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960260992"/>
        <c:crosses val="autoZero"/>
        <c:crossBetween val="between"/>
      </c:valAx>
    </c:plotArea>
    <c:legend>
      <c:legendPos val="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Profil </a:t>
            </a:r>
            <a:r>
              <a:rPr lang="sl-SI" dirty="0" smtClean="0"/>
              <a:t>anketirancev / </a:t>
            </a:r>
            <a:r>
              <a:rPr lang="sl-SI" i="1" dirty="0" err="1" smtClean="0"/>
              <a:t>Sample</a:t>
            </a:r>
            <a:r>
              <a:rPr lang="sl-SI" i="1" dirty="0" smtClean="0"/>
              <a:t> </a:t>
            </a:r>
            <a:r>
              <a:rPr lang="sl-SI" i="1" dirty="0" err="1" smtClean="0"/>
              <a:t>by</a:t>
            </a:r>
            <a:r>
              <a:rPr lang="sl-SI" i="1" dirty="0" smtClean="0"/>
              <a:t> </a:t>
            </a:r>
            <a:r>
              <a:rPr lang="sl-SI" i="1" dirty="0" err="1" smtClean="0"/>
              <a:t>profession</a:t>
            </a:r>
            <a:r>
              <a:rPr lang="sl-SI" sz="1400" dirty="0" smtClean="0"/>
              <a:t> </a:t>
            </a:r>
            <a:endParaRPr lang="sl-SI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nb-NO" dirty="0"/>
                      <a:t>Podjetje oz. zasebni </a:t>
                    </a:r>
                    <a:r>
                      <a:rPr lang="nb-NO" dirty="0" smtClean="0"/>
                      <a:t>sektor / </a:t>
                    </a:r>
                    <a:r>
                      <a:rPr lang="nb-NO" i="1" dirty="0" smtClean="0"/>
                      <a:t>Private</a:t>
                    </a:r>
                    <a:r>
                      <a:rPr lang="nb-NO" i="1" baseline="0" dirty="0" smtClean="0"/>
                      <a:t> sector</a:t>
                    </a:r>
                    <a:r>
                      <a:rPr lang="nb-NO" dirty="0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C7DE4B9-1404-4121-A556-22DC1A2D5428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Public sector</a:t>
                    </a:r>
                    <a:r>
                      <a:rPr lang="en-US" baseline="0"/>
                      <a:t>
</a:t>
                    </a:r>
                    <a:fld id="{878335B5-8696-4685-BD6C-57BBD9DF8A9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2C13A05-8AE0-4712-B6AA-80C23FBE967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baseline="0" dirty="0"/>
                      <a:t>
</a:t>
                    </a:r>
                    <a:fld id="{11434E2C-1CBC-4BAB-BB78-5819519324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Grafi!$C$7:$E$7</c:f>
              <c:strCache>
                <c:ptCount val="3"/>
                <c:pt idx="0">
                  <c:v>Podjetje oz zasebni sektor</c:v>
                </c:pt>
                <c:pt idx="1">
                  <c:v>Občina oz. javni sektor</c:v>
                </c:pt>
                <c:pt idx="2">
                  <c:v>Drugo</c:v>
                </c:pt>
              </c:strCache>
            </c:strRef>
          </c:cat>
          <c:val>
            <c:numRef>
              <c:f>Grafi!$C$8:$E$8</c:f>
              <c:numCache>
                <c:formatCode>General</c:formatCode>
                <c:ptCount val="3"/>
                <c:pt idx="0">
                  <c:v>63</c:v>
                </c:pt>
                <c:pt idx="1">
                  <c:v>51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Ocena prizadevanj občin in podjetnikov za razvoj in oživljanje </a:t>
            </a:r>
            <a:r>
              <a:rPr lang="sl-SI" dirty="0" smtClean="0"/>
              <a:t>SMJ / </a:t>
            </a:r>
            <a:r>
              <a:rPr lang="sl-SI" i="1" dirty="0" err="1" smtClean="0"/>
              <a:t>Assessment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efforts</a:t>
            </a:r>
            <a:r>
              <a:rPr lang="sl-SI" i="1" dirty="0" smtClean="0"/>
              <a:t> </a:t>
            </a:r>
            <a:r>
              <a:rPr lang="sl-SI" i="1" dirty="0" err="1" smtClean="0"/>
              <a:t>from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municipality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and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entrepreneurs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for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r>
              <a:rPr lang="sl-SI" i="1" baseline="0" dirty="0" smtClean="0"/>
              <a:t> centre </a:t>
            </a:r>
            <a:r>
              <a:rPr lang="sl-SI" i="1" baseline="0" dirty="0" err="1" smtClean="0"/>
              <a:t>revitalization</a:t>
            </a:r>
            <a:endParaRPr lang="sl-SI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52825327207023"/>
          <c:y val="0.2221555406270582"/>
          <c:w val="0.58999173389594894"/>
          <c:h val="0.72691849084285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Grafi!$C$162</c:f>
              <c:strCache>
                <c:ptCount val="1"/>
                <c:pt idx="0">
                  <c:v>Ocena prizadevanj občine za razvoj SMJ (n = 120)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Grafi!$B$163:$B$165</c:f>
              <c:strCache>
                <c:ptCount val="3"/>
                <c:pt idx="0">
                  <c:v>Dobro</c:v>
                </c:pt>
                <c:pt idx="1">
                  <c:v>Povprečno</c:v>
                </c:pt>
                <c:pt idx="2">
                  <c:v>Slabo</c:v>
                </c:pt>
              </c:strCache>
            </c:strRef>
          </c:cat>
          <c:val>
            <c:numRef>
              <c:f>Grafi!$C$163:$C$165</c:f>
              <c:numCache>
                <c:formatCode>0%</c:formatCode>
                <c:ptCount val="3"/>
                <c:pt idx="0">
                  <c:v>0.3</c:v>
                </c:pt>
                <c:pt idx="1">
                  <c:v>0.51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Grafi!$D$162</c:f>
              <c:strCache>
                <c:ptCount val="1"/>
                <c:pt idx="0">
                  <c:v>Ocena angažiranosti podjetnikov pri oživljanju SMJ (n = 121)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Grafi!$B$163:$B$165</c:f>
              <c:strCache>
                <c:ptCount val="3"/>
                <c:pt idx="0">
                  <c:v>Dobro</c:v>
                </c:pt>
                <c:pt idx="1">
                  <c:v>Povprečno</c:v>
                </c:pt>
                <c:pt idx="2">
                  <c:v>Slabo</c:v>
                </c:pt>
              </c:strCache>
            </c:strRef>
          </c:cat>
          <c:val>
            <c:numRef>
              <c:f>Grafi!$D$163:$D$165</c:f>
              <c:numCache>
                <c:formatCode>0%</c:formatCode>
                <c:ptCount val="3"/>
                <c:pt idx="0">
                  <c:v>0.11</c:v>
                </c:pt>
                <c:pt idx="1">
                  <c:v>0.53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960258272"/>
        <c:axId val="-960257728"/>
      </c:barChart>
      <c:catAx>
        <c:axId val="-9602582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-960257728"/>
        <c:crosses val="autoZero"/>
        <c:auto val="1"/>
        <c:lblAlgn val="ctr"/>
        <c:lblOffset val="100"/>
        <c:tickLblSkip val="1"/>
        <c:noMultiLvlLbl val="0"/>
      </c:catAx>
      <c:valAx>
        <c:axId val="-960257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9602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57893482638448"/>
          <c:y val="0.33019284047827357"/>
          <c:w val="0.25961214983168807"/>
          <c:h val="0.41820209973753281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Ocena splošnega stanja v SMJ glede na leto 2010 </a:t>
            </a:r>
            <a:r>
              <a:rPr lang="sl-SI" dirty="0" smtClean="0"/>
              <a:t>/ </a:t>
            </a:r>
            <a:r>
              <a:rPr lang="en-GB" i="1" noProof="0" dirty="0" smtClean="0"/>
              <a:t>General assessment of the</a:t>
            </a:r>
            <a:r>
              <a:rPr lang="en-GB" i="1" baseline="0" noProof="0" dirty="0" smtClean="0"/>
              <a:t> situation in the city centre compared to 2010</a:t>
            </a:r>
            <a:endParaRPr lang="en-GB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571A41C1-FF4D-4E0A-8CE3-27E7126090EC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Better</a:t>
                    </a:r>
                    <a:r>
                      <a:rPr lang="en-US" baseline="0" dirty="0"/>
                      <a:t>
</a:t>
                    </a:r>
                    <a:fld id="{5C9B48C4-B851-48A1-ACDC-C3A05CB3581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A45CD1B-50FE-41C4-9766-13B8F202D017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Same</a:t>
                    </a:r>
                    <a:r>
                      <a:rPr lang="en-US" baseline="0"/>
                      <a:t>
</a:t>
                    </a:r>
                    <a:fld id="{39E7AB15-1EE2-4919-AB42-981E70D539A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B703088-4CE7-4F33-98D2-CDED4C1D0994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Worse</a:t>
                    </a:r>
                    <a:r>
                      <a:rPr lang="en-US" baseline="0" dirty="0"/>
                      <a:t>
</a:t>
                    </a:r>
                    <a:fld id="{5B2C676D-9450-48F1-A462-4B191C95233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Grafi!$G$170:$I$170</c:f>
              <c:strCache>
                <c:ptCount val="3"/>
                <c:pt idx="0">
                  <c:v>Boljše</c:v>
                </c:pt>
                <c:pt idx="1">
                  <c:v>Enako</c:v>
                </c:pt>
                <c:pt idx="2">
                  <c:v>Slabše</c:v>
                </c:pt>
              </c:strCache>
            </c:strRef>
          </c:cat>
          <c:val>
            <c:numRef>
              <c:f>Grafi!$G$171:$I$171</c:f>
              <c:numCache>
                <c:formatCode>0%</c:formatCode>
                <c:ptCount val="3"/>
                <c:pt idx="0">
                  <c:v>0.34</c:v>
                </c:pt>
                <c:pt idx="1">
                  <c:v>0.3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Ocena spremembe obiska SMJ v zadnjih 2 </a:t>
            </a:r>
            <a:r>
              <a:rPr lang="sl-SI" dirty="0" smtClean="0"/>
              <a:t>letih</a:t>
            </a:r>
            <a:r>
              <a:rPr lang="sl-SI" baseline="0" dirty="0" smtClean="0"/>
              <a:t> / </a:t>
            </a:r>
            <a:r>
              <a:rPr lang="en-GB" i="1" baseline="0" noProof="0" dirty="0" smtClean="0"/>
              <a:t>Assessment of change in visitors in the city centre in last 2 years</a:t>
            </a:r>
            <a:endParaRPr lang="en-GB" noProof="0" dirty="0"/>
          </a:p>
        </c:rich>
      </c:tx>
      <c:layout>
        <c:manualLayout>
          <c:xMode val="edge"/>
          <c:yMode val="edge"/>
          <c:x val="0.10746706535393337"/>
          <c:y val="1.68085800521860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Grafi!$C$170:$D$170</c:f>
              <c:strCache>
                <c:ptCount val="2"/>
                <c:pt idx="0">
                  <c:v>Narastlo</c:v>
                </c:pt>
                <c:pt idx="1">
                  <c:v>Upadlo</c:v>
                </c:pt>
              </c:strCache>
            </c:strRef>
          </c:cat>
          <c:val>
            <c:numRef>
              <c:f>Grafi!$C$171:$D$171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960267520"/>
        <c:axId val="-960265344"/>
      </c:barChart>
      <c:catAx>
        <c:axId val="-96026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60265344"/>
        <c:crosses val="autoZero"/>
        <c:auto val="1"/>
        <c:lblAlgn val="ctr"/>
        <c:lblOffset val="100"/>
        <c:noMultiLvlLbl val="0"/>
      </c:catAx>
      <c:valAx>
        <c:axId val="-960265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96026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Mnenje o največjih problemih mestnega </a:t>
            </a:r>
            <a:r>
              <a:rPr lang="sl-SI" dirty="0" smtClean="0"/>
              <a:t>jedra / </a:t>
            </a:r>
            <a:r>
              <a:rPr lang="sl-SI" i="1" dirty="0" err="1" smtClean="0"/>
              <a:t>Opinion</a:t>
            </a:r>
            <a:r>
              <a:rPr lang="sl-SI" i="1" dirty="0" smtClean="0"/>
              <a:t> on most </a:t>
            </a:r>
            <a:r>
              <a:rPr lang="sl-SI" i="1" dirty="0" err="1" smtClean="0"/>
              <a:t>important</a:t>
            </a:r>
            <a:r>
              <a:rPr lang="sl-SI" i="1" dirty="0" smtClean="0"/>
              <a:t> </a:t>
            </a:r>
            <a:r>
              <a:rPr lang="sl-SI" i="1" dirty="0" err="1" smtClean="0"/>
              <a:t>problems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for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the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r>
              <a:rPr lang="sl-SI" i="1" baseline="0" dirty="0" smtClean="0"/>
              <a:t> centre</a:t>
            </a:r>
            <a:endParaRPr lang="sl-SI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Grafi!$D$195:$J$195</c:f>
              <c:strCache>
                <c:ptCount val="7"/>
                <c:pt idx="0">
                  <c:v>Premalo parkirnih mest</c:v>
                </c:pt>
                <c:pt idx="1">
                  <c:v>Prevelika konkurenca nakupovalnih središč</c:v>
                </c:pt>
                <c:pt idx="2">
                  <c:v>Predrage najemnine</c:v>
                </c:pt>
                <c:pt idx="3">
                  <c:v>Preveč praznih poslovnih prostorov</c:v>
                </c:pt>
                <c:pt idx="4">
                  <c:v>Premalo dogajanja</c:v>
                </c:pt>
                <c:pt idx="5">
                  <c:v>Premalo obiskovalcev</c:v>
                </c:pt>
                <c:pt idx="6">
                  <c:v>Drugo</c:v>
                </c:pt>
              </c:strCache>
            </c:strRef>
          </c:cat>
          <c:val>
            <c:numRef>
              <c:f>Grafi!$D$196:$J$196</c:f>
              <c:numCache>
                <c:formatCode>General</c:formatCode>
                <c:ptCount val="7"/>
                <c:pt idx="0">
                  <c:v>32</c:v>
                </c:pt>
                <c:pt idx="1">
                  <c:v>70</c:v>
                </c:pt>
                <c:pt idx="2">
                  <c:v>41</c:v>
                </c:pt>
                <c:pt idx="3">
                  <c:v>90</c:v>
                </c:pt>
                <c:pt idx="4">
                  <c:v>51</c:v>
                </c:pt>
                <c:pt idx="5">
                  <c:v>86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0266976"/>
        <c:axId val="-958217920"/>
      </c:barChart>
      <c:catAx>
        <c:axId val="-96026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58217920"/>
        <c:crosses val="autoZero"/>
        <c:auto val="1"/>
        <c:lblAlgn val="ctr"/>
        <c:lblOffset val="100"/>
        <c:noMultiLvlLbl val="0"/>
      </c:catAx>
      <c:valAx>
        <c:axId val="-958217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6026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Mnenje o največjih problemih mestnega </a:t>
            </a:r>
            <a:r>
              <a:rPr lang="sl-SI" dirty="0" smtClean="0"/>
              <a:t>jedra / </a:t>
            </a:r>
            <a:r>
              <a:rPr lang="sl-SI" i="1" dirty="0" err="1" smtClean="0"/>
              <a:t>Opinion</a:t>
            </a:r>
            <a:r>
              <a:rPr lang="sl-SI" i="1" dirty="0" smtClean="0"/>
              <a:t> on most </a:t>
            </a:r>
            <a:r>
              <a:rPr lang="sl-SI" i="1" dirty="0" err="1" smtClean="0"/>
              <a:t>important</a:t>
            </a:r>
            <a:r>
              <a:rPr lang="sl-SI" i="1" dirty="0" smtClean="0"/>
              <a:t> </a:t>
            </a:r>
            <a:r>
              <a:rPr lang="sl-SI" i="1" dirty="0" err="1" smtClean="0"/>
              <a:t>problems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for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the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r>
              <a:rPr lang="sl-SI" i="1" baseline="0" dirty="0" smtClean="0"/>
              <a:t> centre</a:t>
            </a:r>
            <a:endParaRPr lang="sl-SI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Grafi!$D$195:$J$195</c:f>
              <c:strCache>
                <c:ptCount val="7"/>
                <c:pt idx="0">
                  <c:v>Premalo parkirnih mest</c:v>
                </c:pt>
                <c:pt idx="1">
                  <c:v>Prevelika konkurenca nakupovalnih središč</c:v>
                </c:pt>
                <c:pt idx="2">
                  <c:v>Predrage najemnine</c:v>
                </c:pt>
                <c:pt idx="3">
                  <c:v>Preveč praznih poslovnih prostorov</c:v>
                </c:pt>
                <c:pt idx="4">
                  <c:v>Premalo dogajanja</c:v>
                </c:pt>
                <c:pt idx="5">
                  <c:v>Premalo obiskovalcev</c:v>
                </c:pt>
                <c:pt idx="6">
                  <c:v>Drugo</c:v>
                </c:pt>
              </c:strCache>
            </c:strRef>
          </c:cat>
          <c:val>
            <c:numRef>
              <c:f>Grafi!$D$196:$J$196</c:f>
              <c:numCache>
                <c:formatCode>General</c:formatCode>
                <c:ptCount val="7"/>
                <c:pt idx="0">
                  <c:v>32</c:v>
                </c:pt>
                <c:pt idx="1">
                  <c:v>70</c:v>
                </c:pt>
                <c:pt idx="2">
                  <c:v>41</c:v>
                </c:pt>
                <c:pt idx="3">
                  <c:v>90</c:v>
                </c:pt>
                <c:pt idx="4">
                  <c:v>51</c:v>
                </c:pt>
                <c:pt idx="5">
                  <c:v>86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8222816"/>
        <c:axId val="-958217376"/>
      </c:barChart>
      <c:catAx>
        <c:axId val="-9582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58217376"/>
        <c:crosses val="autoZero"/>
        <c:auto val="1"/>
        <c:lblAlgn val="ctr"/>
        <c:lblOffset val="100"/>
        <c:noMultiLvlLbl val="0"/>
      </c:catAx>
      <c:valAx>
        <c:axId val="-958217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58222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Mnenje o največjih problemih mestnega </a:t>
            </a:r>
            <a:r>
              <a:rPr lang="sl-SI" dirty="0" smtClean="0"/>
              <a:t>jedra / </a:t>
            </a:r>
            <a:r>
              <a:rPr lang="sl-SI" i="1" dirty="0" err="1" smtClean="0"/>
              <a:t>Opinion</a:t>
            </a:r>
            <a:r>
              <a:rPr lang="sl-SI" i="1" dirty="0" smtClean="0"/>
              <a:t> on most </a:t>
            </a:r>
            <a:r>
              <a:rPr lang="sl-SI" i="1" dirty="0" err="1" smtClean="0"/>
              <a:t>important</a:t>
            </a:r>
            <a:r>
              <a:rPr lang="sl-SI" i="1" dirty="0" smtClean="0"/>
              <a:t> </a:t>
            </a:r>
            <a:r>
              <a:rPr lang="sl-SI" i="1" dirty="0" err="1" smtClean="0"/>
              <a:t>problems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for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the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r>
              <a:rPr lang="sl-SI" i="1" baseline="0" dirty="0" smtClean="0"/>
              <a:t> centre</a:t>
            </a:r>
            <a:endParaRPr lang="sl-SI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Grafi!$D$195:$J$195</c:f>
              <c:strCache>
                <c:ptCount val="7"/>
                <c:pt idx="0">
                  <c:v>Premalo parkirnih mest</c:v>
                </c:pt>
                <c:pt idx="1">
                  <c:v>Prevelika konkurenca nakupovalnih središč</c:v>
                </c:pt>
                <c:pt idx="2">
                  <c:v>Predrage najemnine</c:v>
                </c:pt>
                <c:pt idx="3">
                  <c:v>Preveč praznih poslovnih prostorov</c:v>
                </c:pt>
                <c:pt idx="4">
                  <c:v>Premalo dogajanja</c:v>
                </c:pt>
                <c:pt idx="5">
                  <c:v>Premalo obiskovalcev</c:v>
                </c:pt>
                <c:pt idx="6">
                  <c:v>Drugo</c:v>
                </c:pt>
              </c:strCache>
            </c:strRef>
          </c:cat>
          <c:val>
            <c:numRef>
              <c:f>Grafi!$D$196:$J$196</c:f>
              <c:numCache>
                <c:formatCode>General</c:formatCode>
                <c:ptCount val="7"/>
                <c:pt idx="0">
                  <c:v>32</c:v>
                </c:pt>
                <c:pt idx="1">
                  <c:v>70</c:v>
                </c:pt>
                <c:pt idx="2">
                  <c:v>41</c:v>
                </c:pt>
                <c:pt idx="3">
                  <c:v>90</c:v>
                </c:pt>
                <c:pt idx="4">
                  <c:v>51</c:v>
                </c:pt>
                <c:pt idx="5">
                  <c:v>86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8219552"/>
        <c:axId val="-958227168"/>
      </c:barChart>
      <c:catAx>
        <c:axId val="-95821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58227168"/>
        <c:crosses val="autoZero"/>
        <c:auto val="1"/>
        <c:lblAlgn val="ctr"/>
        <c:lblOffset val="100"/>
        <c:noMultiLvlLbl val="0"/>
      </c:catAx>
      <c:valAx>
        <c:axId val="-958227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5821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Katere skupne aktivnosti podjetnikov bi želeli izvajati</a:t>
            </a:r>
            <a:r>
              <a:rPr lang="sl-SI" dirty="0" smtClean="0"/>
              <a:t>? / </a:t>
            </a:r>
            <a:r>
              <a:rPr lang="sl-SI" i="1" dirty="0" err="1" smtClean="0"/>
              <a:t>Which</a:t>
            </a:r>
            <a:r>
              <a:rPr lang="sl-SI" i="1" dirty="0" smtClean="0"/>
              <a:t> </a:t>
            </a:r>
            <a:r>
              <a:rPr lang="sl-SI" i="1" dirty="0" err="1" smtClean="0"/>
              <a:t>common</a:t>
            </a:r>
            <a:r>
              <a:rPr lang="sl-SI" i="1" dirty="0" smtClean="0"/>
              <a:t> </a:t>
            </a:r>
            <a:r>
              <a:rPr lang="sl-SI" i="1" dirty="0" err="1" smtClean="0"/>
              <a:t>activities</a:t>
            </a:r>
            <a:r>
              <a:rPr lang="sl-SI" i="1" dirty="0" smtClean="0"/>
              <a:t> </a:t>
            </a:r>
            <a:r>
              <a:rPr lang="sl-SI" i="1" dirty="0" err="1" smtClean="0"/>
              <a:t>would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you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support</a:t>
            </a:r>
            <a:r>
              <a:rPr lang="sl-SI" i="1" baseline="0" dirty="0" smtClean="0"/>
              <a:t>?</a:t>
            </a:r>
            <a:endParaRPr lang="sl-SI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Grafi!$D$218:$H$218</c:f>
              <c:strCache>
                <c:ptCount val="5"/>
                <c:pt idx="0">
                  <c:v>Skupne prireditve</c:v>
                </c:pt>
                <c:pt idx="1">
                  <c:v>Skupne tiskovine</c:v>
                </c:pt>
                <c:pt idx="2">
                  <c:v>Skupne promocijske akcije</c:v>
                </c:pt>
                <c:pt idx="3">
                  <c:v>Enotno dogovarjanje z občino</c:v>
                </c:pt>
                <c:pt idx="4">
                  <c:v>Nič od naštetega</c:v>
                </c:pt>
              </c:strCache>
            </c:strRef>
          </c:cat>
          <c:val>
            <c:numRef>
              <c:f>Grafi!$D$219:$H$219</c:f>
              <c:numCache>
                <c:formatCode>General</c:formatCode>
                <c:ptCount val="5"/>
                <c:pt idx="0">
                  <c:v>94</c:v>
                </c:pt>
                <c:pt idx="1">
                  <c:v>75</c:v>
                </c:pt>
                <c:pt idx="2">
                  <c:v>88</c:v>
                </c:pt>
                <c:pt idx="3">
                  <c:v>87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8227712"/>
        <c:axId val="-958221728"/>
      </c:barChart>
      <c:catAx>
        <c:axId val="-95822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58221728"/>
        <c:crosses val="autoZero"/>
        <c:auto val="1"/>
        <c:lblAlgn val="ctr"/>
        <c:lblOffset val="100"/>
        <c:noMultiLvlLbl val="0"/>
      </c:catAx>
      <c:valAx>
        <c:axId val="-958221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5822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sz="1800" b="1" i="0" baseline="0" dirty="0" smtClean="0">
                <a:effectLst/>
              </a:rPr>
              <a:t>Podpora skupnim MMS aktivnostim na nacionalni ravni / </a:t>
            </a:r>
            <a:r>
              <a:rPr lang="sl-SI" sz="1800" b="1" i="1" baseline="0" dirty="0" err="1" smtClean="0">
                <a:effectLst/>
              </a:rPr>
              <a:t>Support</a:t>
            </a:r>
            <a:r>
              <a:rPr lang="sl-SI" sz="1800" b="1" i="1" baseline="0" dirty="0" smtClean="0">
                <a:effectLst/>
              </a:rPr>
              <a:t> </a:t>
            </a:r>
            <a:r>
              <a:rPr lang="sl-SI" sz="1800" b="1" i="1" baseline="0" dirty="0" err="1" smtClean="0">
                <a:effectLst/>
              </a:rPr>
              <a:t>of</a:t>
            </a:r>
            <a:r>
              <a:rPr lang="sl-SI" sz="1800" b="1" i="1" baseline="0" dirty="0" smtClean="0">
                <a:effectLst/>
              </a:rPr>
              <a:t> TCM </a:t>
            </a:r>
            <a:r>
              <a:rPr lang="sl-SI" sz="1800" b="1" i="1" baseline="0" dirty="0" err="1" smtClean="0">
                <a:effectLst/>
              </a:rPr>
              <a:t>activities</a:t>
            </a:r>
            <a:r>
              <a:rPr lang="sl-SI" sz="1800" b="1" i="1" baseline="0" dirty="0" smtClean="0">
                <a:effectLst/>
              </a:rPr>
              <a:t> at </a:t>
            </a:r>
            <a:r>
              <a:rPr lang="sl-SI" sz="1800" b="1" i="1" baseline="0" dirty="0" err="1" smtClean="0">
                <a:effectLst/>
              </a:rPr>
              <a:t>the</a:t>
            </a:r>
            <a:r>
              <a:rPr lang="sl-SI" sz="1800" b="1" i="1" baseline="0" dirty="0" smtClean="0">
                <a:effectLst/>
              </a:rPr>
              <a:t> </a:t>
            </a:r>
            <a:r>
              <a:rPr lang="sl-SI" sz="1800" b="1" i="1" baseline="0" dirty="0" err="1" smtClean="0">
                <a:effectLst/>
              </a:rPr>
              <a:t>national</a:t>
            </a:r>
            <a:r>
              <a:rPr lang="sl-SI" sz="1800" b="1" i="1" baseline="0" dirty="0" smtClean="0">
                <a:effectLst/>
              </a:rPr>
              <a:t> </a:t>
            </a:r>
            <a:r>
              <a:rPr lang="sl-SI" sz="1800" b="1" i="1" baseline="0" dirty="0" err="1" smtClean="0">
                <a:effectLst/>
              </a:rPr>
              <a:t>level</a:t>
            </a:r>
            <a:endParaRPr lang="sl-SI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Grafi!$E$253:$J$253</c:f>
              <c:strCache>
                <c:ptCount val="6"/>
                <c:pt idx="0">
                  <c:v>Mestne kartice zvestobe</c:v>
                </c:pt>
                <c:pt idx="1">
                  <c:v>Mestni darilni boni</c:v>
                </c:pt>
                <c:pt idx="2">
                  <c:v>Skupne promocijske akcije</c:v>
                </c:pt>
                <c:pt idx="3">
                  <c:v>Skupne prireditve</c:v>
                </c:pt>
                <c:pt idx="4">
                  <c:v>Razvoj turističnih produktov</c:v>
                </c:pt>
                <c:pt idx="5">
                  <c:v>Drugo</c:v>
                </c:pt>
              </c:strCache>
            </c:strRef>
          </c:cat>
          <c:val>
            <c:numRef>
              <c:f>Grafi!$E$254:$J$254</c:f>
              <c:numCache>
                <c:formatCode>General</c:formatCode>
                <c:ptCount val="6"/>
                <c:pt idx="0">
                  <c:v>57</c:v>
                </c:pt>
                <c:pt idx="1">
                  <c:v>53</c:v>
                </c:pt>
                <c:pt idx="2">
                  <c:v>85</c:v>
                </c:pt>
                <c:pt idx="3">
                  <c:v>75</c:v>
                </c:pt>
                <c:pt idx="4">
                  <c:v>67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8216288"/>
        <c:axId val="-958228800"/>
      </c:barChart>
      <c:catAx>
        <c:axId val="-95821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58228800"/>
        <c:crosses val="autoZero"/>
        <c:auto val="1"/>
        <c:lblAlgn val="ctr"/>
        <c:lblOffset val="100"/>
        <c:noMultiLvlLbl val="0"/>
      </c:catAx>
      <c:valAx>
        <c:axId val="-958228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5821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Vzorec glede na </a:t>
            </a:r>
            <a:r>
              <a:rPr lang="sl-SI" dirty="0" smtClean="0"/>
              <a:t>mesto / </a:t>
            </a:r>
            <a:r>
              <a:rPr lang="sl-SI" i="1" dirty="0" err="1" smtClean="0"/>
              <a:t>Sample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by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Razno!$A$19:$A$27</c:f>
              <c:strCache>
                <c:ptCount val="9"/>
                <c:pt idx="0">
                  <c:v>Kranj</c:v>
                </c:pt>
                <c:pt idx="1">
                  <c:v>Črnomelj</c:v>
                </c:pt>
                <c:pt idx="2">
                  <c:v>Škofja Loka</c:v>
                </c:pt>
                <c:pt idx="3">
                  <c:v>Slovenj Gradec</c:v>
                </c:pt>
                <c:pt idx="4">
                  <c:v>Kamnik</c:v>
                </c:pt>
                <c:pt idx="5">
                  <c:v>Krško</c:v>
                </c:pt>
                <c:pt idx="6">
                  <c:v>Maribor</c:v>
                </c:pt>
                <c:pt idx="7">
                  <c:v>Murska Sobota</c:v>
                </c:pt>
                <c:pt idx="8">
                  <c:v>Ptuj</c:v>
                </c:pt>
              </c:strCache>
            </c:strRef>
          </c:cat>
          <c:val>
            <c:numRef>
              <c:f>Razno!$B$19:$B$27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11</c:v>
                </c:pt>
                <c:pt idx="5">
                  <c:v>22</c:v>
                </c:pt>
                <c:pt idx="6">
                  <c:v>12</c:v>
                </c:pt>
                <c:pt idx="7">
                  <c:v>16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Profil </a:t>
            </a:r>
            <a:r>
              <a:rPr lang="sl-SI" dirty="0" smtClean="0"/>
              <a:t>anketirancev / </a:t>
            </a:r>
            <a:r>
              <a:rPr lang="sl-SI" i="1" dirty="0" err="1" smtClean="0"/>
              <a:t>Sample</a:t>
            </a:r>
            <a:r>
              <a:rPr lang="sl-SI" i="1" dirty="0" smtClean="0"/>
              <a:t> </a:t>
            </a:r>
            <a:r>
              <a:rPr lang="sl-SI" i="1" dirty="0" err="1" smtClean="0"/>
              <a:t>by</a:t>
            </a:r>
            <a:r>
              <a:rPr lang="sl-SI" i="1" dirty="0" smtClean="0"/>
              <a:t> </a:t>
            </a:r>
            <a:r>
              <a:rPr lang="sl-SI" i="1" dirty="0" err="1" smtClean="0"/>
              <a:t>profession</a:t>
            </a:r>
            <a:r>
              <a:rPr lang="sl-SI" sz="1400" dirty="0" smtClean="0"/>
              <a:t> </a:t>
            </a:r>
            <a:endParaRPr lang="sl-SI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nb-NO" dirty="0"/>
                      <a:t>Podjetje oz. zasebni </a:t>
                    </a:r>
                    <a:r>
                      <a:rPr lang="nb-NO" dirty="0" smtClean="0"/>
                      <a:t>sektor / </a:t>
                    </a:r>
                    <a:r>
                      <a:rPr lang="nb-NO" i="1" dirty="0" smtClean="0"/>
                      <a:t>Private</a:t>
                    </a:r>
                    <a:r>
                      <a:rPr lang="nb-NO" i="1" baseline="0" dirty="0" smtClean="0"/>
                      <a:t> sector</a:t>
                    </a:r>
                    <a:r>
                      <a:rPr lang="nb-NO" dirty="0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C7DE4B9-1404-4121-A556-22DC1A2D5428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Public sector</a:t>
                    </a:r>
                    <a:r>
                      <a:rPr lang="en-US" baseline="0"/>
                      <a:t>
</a:t>
                    </a:r>
                    <a:fld id="{878335B5-8696-4685-BD6C-57BBD9DF8A9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2C13A05-8AE0-4712-B6AA-80C23FBE967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baseline="0" dirty="0"/>
                      <a:t>
</a:t>
                    </a:r>
                    <a:fld id="{11434E2C-1CBC-4BAB-BB78-5819519324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Grafi!$C$7:$E$7</c:f>
              <c:strCache>
                <c:ptCount val="3"/>
                <c:pt idx="0">
                  <c:v>Podjetje oz zasebni sektor</c:v>
                </c:pt>
                <c:pt idx="1">
                  <c:v>Občina oz. javni sektor</c:v>
                </c:pt>
                <c:pt idx="2">
                  <c:v>Drugo</c:v>
                </c:pt>
              </c:strCache>
            </c:strRef>
          </c:cat>
          <c:val>
            <c:numRef>
              <c:f>Grafi!$C$8:$E$8</c:f>
              <c:numCache>
                <c:formatCode>General</c:formatCode>
                <c:ptCount val="3"/>
                <c:pt idx="0">
                  <c:v>63</c:v>
                </c:pt>
                <c:pt idx="1">
                  <c:v>51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</a:rPr>
              <a:t>Vrsta </a:t>
            </a:r>
            <a:r>
              <a:rPr lang="sl-SI" dirty="0" smtClean="0">
                <a:solidFill>
                  <a:schemeClr val="bg1"/>
                </a:solidFill>
              </a:rPr>
              <a:t>dejavnosti / </a:t>
            </a:r>
            <a:r>
              <a:rPr lang="sl-SI" i="1" dirty="0" err="1" smtClean="0">
                <a:solidFill>
                  <a:schemeClr val="bg1"/>
                </a:solidFill>
              </a:rPr>
              <a:t>Type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of</a:t>
            </a:r>
            <a:r>
              <a:rPr lang="sl-SI" i="1" dirty="0" smtClean="0">
                <a:solidFill>
                  <a:schemeClr val="bg1"/>
                </a:solidFill>
              </a:rPr>
              <a:t> business</a:t>
            </a:r>
            <a:endParaRPr lang="sl-SI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6913FD2C-2735-43DB-BEDB-0EA210E25648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mtClean="0">
                        <a:solidFill>
                          <a:schemeClr val="bg1"/>
                        </a:solidFill>
                      </a:rPr>
                      <a:t> / </a:t>
                    </a:r>
                    <a:r>
                      <a:rPr lang="en-US" i="1" smtClean="0">
                        <a:solidFill>
                          <a:schemeClr val="bg1"/>
                        </a:solidFill>
                      </a:rPr>
                      <a:t>Retail</a:t>
                    </a:r>
                    <a:r>
                      <a:rPr lang="en-US" baseline="0" dirty="0"/>
                      <a:t>
</a:t>
                    </a:r>
                    <a:fld id="{C83BE9A2-C5DA-4E62-90D5-5AEA43D895F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43900543900544"/>
                      <c:h val="0.245028409090909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42E0303-734F-418D-BE90-1ED0D77DB663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/ </a:t>
                    </a:r>
                    <a:r>
                      <a:rPr lang="en-US" i="1" dirty="0" smtClean="0">
                        <a:solidFill>
                          <a:schemeClr val="bg1"/>
                        </a:solidFill>
                      </a:rPr>
                      <a:t>Bar</a:t>
                    </a:r>
                    <a:r>
                      <a:rPr lang="en-US" i="1" baseline="0" dirty="0" smtClean="0">
                        <a:solidFill>
                          <a:schemeClr val="bg1"/>
                        </a:solidFill>
                      </a:rPr>
                      <a:t> &amp; Restaurant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7E0D10B-6F56-435B-86B4-376657F9B42A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C5EFAFA-456A-426B-9505-819CC9886EA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/ </a:t>
                    </a:r>
                    <a:r>
                      <a:rPr lang="en-US" i="1" baseline="0" smtClean="0">
                        <a:solidFill>
                          <a:schemeClr val="bg1"/>
                        </a:solidFill>
                      </a:rPr>
                      <a:t>Tourism </a:t>
                    </a:r>
                    <a:fld id="{F4CAAC3E-F452-4BF9-90BC-2485539F414B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i="1" baseline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15A6624-E4BC-4BC6-9AF5-AB2FC92BD97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/ </a:t>
                    </a:r>
                    <a:r>
                      <a:rPr lang="en-US" i="1" baseline="0" smtClean="0"/>
                      <a:t>Other </a:t>
                    </a:r>
                    <a:fld id="{42037E7A-E128-405F-8F9E-64DA09D4B5C9}" type="PERCENTAGE">
                      <a:rPr lang="en-US" baseline="0" smtClean="0"/>
                      <a:pPr/>
                      <a:t>[PERCENTAGE]</a:t>
                    </a:fld>
                    <a:endParaRPr lang="en-US" i="1" baseline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'Profil samo podjetja'!$G$73:$J$73</c:f>
              <c:strCache>
                <c:ptCount val="4"/>
                <c:pt idx="0">
                  <c:v>Trgovina / maloprodaja</c:v>
                </c:pt>
                <c:pt idx="1">
                  <c:v>Gostinstvo</c:v>
                </c:pt>
                <c:pt idx="2">
                  <c:v>Turizem</c:v>
                </c:pt>
                <c:pt idx="3">
                  <c:v>Drugo</c:v>
                </c:pt>
              </c:strCache>
            </c:strRef>
          </c:cat>
          <c:val>
            <c:numRef>
              <c:f>'Profil samo podjetja'!$G$74:$J$74</c:f>
              <c:numCache>
                <c:formatCode>General</c:formatCode>
                <c:ptCount val="4"/>
                <c:pt idx="0">
                  <c:v>24</c:v>
                </c:pt>
                <c:pt idx="1">
                  <c:v>14</c:v>
                </c:pt>
                <c:pt idx="2">
                  <c:v>6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Oblika </a:t>
            </a:r>
            <a:r>
              <a:rPr lang="sl-SI" dirty="0" smtClean="0"/>
              <a:t>podjetja</a:t>
            </a:r>
            <a:r>
              <a:rPr lang="sl-SI" baseline="0" dirty="0" smtClean="0"/>
              <a:t> / </a:t>
            </a:r>
            <a:r>
              <a:rPr lang="sl-SI" i="1" baseline="0" dirty="0" smtClean="0"/>
              <a:t>Form </a:t>
            </a:r>
            <a:r>
              <a:rPr lang="sl-SI" i="1" baseline="0" dirty="0" err="1" smtClean="0"/>
              <a:t>of</a:t>
            </a:r>
            <a:r>
              <a:rPr lang="sl-SI" i="1" baseline="0" dirty="0" smtClean="0"/>
              <a:t> business</a:t>
            </a:r>
            <a:endParaRPr lang="sl-SI" sz="1400" dirty="0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fld id="{07E37AE9-EE9A-47C2-B15E-F96AE7A760C5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LLC</a:t>
                    </a:r>
                    <a:r>
                      <a:rPr lang="en-US" baseline="0" dirty="0"/>
                      <a:t>
</a:t>
                    </a:r>
                    <a:fld id="{4DF5E1DB-CDD0-44DF-BCB3-1B11D3FBA60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58CD4A1-6561-4792-826E-AB223A8FD803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sole</a:t>
                    </a:r>
                    <a:r>
                      <a:rPr lang="en-US" i="1" baseline="0" dirty="0" smtClean="0"/>
                      <a:t> proprietor</a:t>
                    </a:r>
                    <a:r>
                      <a:rPr lang="en-US" baseline="0" dirty="0"/>
                      <a:t>
</a:t>
                    </a:r>
                    <a:fld id="{935343A7-0DDD-492A-B076-69D67D2F744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337935316657139"/>
                  <c:y val="0.1233284187450493"/>
                </c:manualLayout>
              </c:layout>
              <c:tx>
                <c:rich>
                  <a:bodyPr/>
                  <a:lstStyle/>
                  <a:p>
                    <a:fld id="{EABEEF42-7BA7-47A5-8C12-C9D52BF18F6C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NGO, association</a:t>
                    </a:r>
                    <a:r>
                      <a:rPr lang="en-US" baseline="0" dirty="0"/>
                      <a:t>
</a:t>
                    </a:r>
                    <a:fld id="{A822D8A9-0854-4E86-897E-93C4CE6C28F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35699852641255814"/>
                  <c:y val="-2.9885297882266721E-3"/>
                </c:manualLayout>
              </c:layout>
              <c:tx>
                <c:rich>
                  <a:bodyPr/>
                  <a:lstStyle/>
                  <a:p>
                    <a:fld id="{10C62252-79C4-412F-B53A-7EAADD10C4B9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baseline="0" dirty="0"/>
                      <a:t>
</a:t>
                    </a:r>
                    <a:fld id="{89F846BB-5AB4-4878-956E-C09705FCAE1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'Profil samo podjetja'!$U$73:$X$73</c:f>
              <c:strCache>
                <c:ptCount val="4"/>
                <c:pt idx="0">
                  <c:v>D.O.O.</c:v>
                </c:pt>
                <c:pt idx="1">
                  <c:v>S.P.</c:v>
                </c:pt>
                <c:pt idx="2">
                  <c:v>zavod, združenje</c:v>
                </c:pt>
                <c:pt idx="3">
                  <c:v>drugo</c:v>
                </c:pt>
              </c:strCache>
            </c:strRef>
          </c:cat>
          <c:val>
            <c:numRef>
              <c:f>'Profil samo podjetja'!$U$74:$X$74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Vzorec glede na </a:t>
            </a:r>
            <a:r>
              <a:rPr lang="sl-SI" dirty="0" smtClean="0"/>
              <a:t>mesto / </a:t>
            </a:r>
            <a:r>
              <a:rPr lang="sl-SI" i="1" dirty="0" err="1" smtClean="0"/>
              <a:t>Sample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by</a:t>
            </a:r>
            <a:r>
              <a:rPr lang="sl-SI" i="1" baseline="0" dirty="0" smtClean="0"/>
              <a:t> </a:t>
            </a:r>
            <a:r>
              <a:rPr lang="sl-SI" i="1" baseline="0" dirty="0" err="1" smtClean="0"/>
              <a:t>city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Razno!$A$19:$A$27</c:f>
              <c:strCache>
                <c:ptCount val="9"/>
                <c:pt idx="0">
                  <c:v>Kranj</c:v>
                </c:pt>
                <c:pt idx="1">
                  <c:v>Črnomelj</c:v>
                </c:pt>
                <c:pt idx="2">
                  <c:v>Škofja Loka</c:v>
                </c:pt>
                <c:pt idx="3">
                  <c:v>Slovenj Gradec</c:v>
                </c:pt>
                <c:pt idx="4">
                  <c:v>Kamnik</c:v>
                </c:pt>
                <c:pt idx="5">
                  <c:v>Krško</c:v>
                </c:pt>
                <c:pt idx="6">
                  <c:v>Maribor</c:v>
                </c:pt>
                <c:pt idx="7">
                  <c:v>Murska Sobota</c:v>
                </c:pt>
                <c:pt idx="8">
                  <c:v>Ptuj</c:v>
                </c:pt>
              </c:strCache>
            </c:strRef>
          </c:cat>
          <c:val>
            <c:numRef>
              <c:f>Razno!$B$19:$B$27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11</c:v>
                </c:pt>
                <c:pt idx="5">
                  <c:v>22</c:v>
                </c:pt>
                <c:pt idx="6">
                  <c:v>12</c:v>
                </c:pt>
                <c:pt idx="7">
                  <c:v>16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Profil </a:t>
            </a:r>
            <a:r>
              <a:rPr lang="sl-SI" dirty="0" smtClean="0"/>
              <a:t>anketirancev / </a:t>
            </a:r>
            <a:r>
              <a:rPr lang="sl-SI" i="1" dirty="0" err="1" smtClean="0"/>
              <a:t>Sample</a:t>
            </a:r>
            <a:r>
              <a:rPr lang="sl-SI" i="1" dirty="0" smtClean="0"/>
              <a:t> </a:t>
            </a:r>
            <a:r>
              <a:rPr lang="sl-SI" i="1" dirty="0" err="1" smtClean="0"/>
              <a:t>by</a:t>
            </a:r>
            <a:r>
              <a:rPr lang="sl-SI" i="1" dirty="0" smtClean="0"/>
              <a:t> </a:t>
            </a:r>
            <a:r>
              <a:rPr lang="sl-SI" i="1" dirty="0" err="1" smtClean="0"/>
              <a:t>profession</a:t>
            </a:r>
            <a:r>
              <a:rPr lang="sl-SI" sz="1400" dirty="0" smtClean="0"/>
              <a:t> </a:t>
            </a:r>
            <a:endParaRPr lang="sl-SI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nb-NO" dirty="0"/>
                      <a:t>Podjetje oz. zasebni </a:t>
                    </a:r>
                    <a:r>
                      <a:rPr lang="nb-NO" dirty="0" smtClean="0"/>
                      <a:t>sektor / </a:t>
                    </a:r>
                    <a:r>
                      <a:rPr lang="nb-NO" i="1" dirty="0" smtClean="0"/>
                      <a:t>Private</a:t>
                    </a:r>
                    <a:r>
                      <a:rPr lang="nb-NO" i="1" baseline="0" dirty="0" smtClean="0"/>
                      <a:t> sector</a:t>
                    </a:r>
                    <a:r>
                      <a:rPr lang="nb-NO" dirty="0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C7DE4B9-1404-4121-A556-22DC1A2D5428}" type="CATEGORYNAME">
                      <a:rPr lang="en-US" smtClean="0"/>
                      <a:pPr/>
                      <a:t>[CATEGORY NAME]</a:t>
                    </a:fld>
                    <a:r>
                      <a:rPr lang="en-US" smtClean="0"/>
                      <a:t> / </a:t>
                    </a:r>
                    <a:r>
                      <a:rPr lang="en-US" i="1" smtClean="0"/>
                      <a:t>Public sector</a:t>
                    </a:r>
                    <a:r>
                      <a:rPr lang="en-US" baseline="0"/>
                      <a:t>
</a:t>
                    </a:r>
                    <a:fld id="{878335B5-8696-4685-BD6C-57BBD9DF8A9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2C13A05-8AE0-4712-B6AA-80C23FBE967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/ </a:t>
                    </a:r>
                    <a:r>
                      <a:rPr lang="en-US" i="1" dirty="0" smtClean="0"/>
                      <a:t>Other</a:t>
                    </a:r>
                    <a:r>
                      <a:rPr lang="en-US" baseline="0" dirty="0"/>
                      <a:t>
</a:t>
                    </a:r>
                    <a:fld id="{11434E2C-1CBC-4BAB-BB78-5819519324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Grafi!$C$7:$E$7</c:f>
              <c:strCache>
                <c:ptCount val="3"/>
                <c:pt idx="0">
                  <c:v>Podjetje oz zasebni sektor</c:v>
                </c:pt>
                <c:pt idx="1">
                  <c:v>Občina oz. javni sektor</c:v>
                </c:pt>
                <c:pt idx="2">
                  <c:v>Drugo</c:v>
                </c:pt>
              </c:strCache>
            </c:strRef>
          </c:cat>
          <c:val>
            <c:numRef>
              <c:f>Grafi!$C$8:$E$8</c:f>
              <c:numCache>
                <c:formatCode>General</c:formatCode>
                <c:ptCount val="3"/>
                <c:pt idx="0">
                  <c:v>63</c:v>
                </c:pt>
                <c:pt idx="1">
                  <c:v>51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</a:rPr>
              <a:t>Število </a:t>
            </a:r>
            <a:r>
              <a:rPr lang="sl-SI" dirty="0" smtClean="0">
                <a:solidFill>
                  <a:schemeClr val="bg1"/>
                </a:solidFill>
              </a:rPr>
              <a:t>zaposlenih</a:t>
            </a:r>
            <a:r>
              <a:rPr lang="sl-SI" baseline="0" dirty="0" smtClean="0">
                <a:solidFill>
                  <a:schemeClr val="bg1"/>
                </a:solidFill>
              </a:rPr>
              <a:t> / </a:t>
            </a:r>
            <a:r>
              <a:rPr lang="sl-SI" i="1" baseline="0" dirty="0" err="1" smtClean="0">
                <a:solidFill>
                  <a:schemeClr val="bg1"/>
                </a:solidFill>
              </a:rPr>
              <a:t>Nr</a:t>
            </a:r>
            <a:r>
              <a:rPr lang="sl-SI" i="1" baseline="0" dirty="0" smtClean="0">
                <a:solidFill>
                  <a:schemeClr val="bg1"/>
                </a:solidFill>
              </a:rPr>
              <a:t>. </a:t>
            </a:r>
            <a:r>
              <a:rPr lang="sl-SI" i="1" baseline="0" dirty="0" err="1" smtClean="0">
                <a:solidFill>
                  <a:schemeClr val="bg1"/>
                </a:solidFill>
              </a:rPr>
              <a:t>of</a:t>
            </a:r>
            <a:r>
              <a:rPr lang="sl-SI" i="1" baseline="0" dirty="0" smtClean="0">
                <a:solidFill>
                  <a:schemeClr val="bg1"/>
                </a:solidFill>
              </a:rPr>
              <a:t> </a:t>
            </a:r>
            <a:r>
              <a:rPr lang="sl-SI" i="1" baseline="0" dirty="0" err="1" smtClean="0">
                <a:solidFill>
                  <a:schemeClr val="bg1"/>
                </a:solidFill>
              </a:rPr>
              <a:t>employees</a:t>
            </a:r>
            <a:endParaRPr lang="sl-SI" sz="14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'Profil samo podjetja'!$AA$74:$AD$74</c:f>
              <c:strCache>
                <c:ptCount val="4"/>
                <c:pt idx="0">
                  <c:v>0 ali 1</c:v>
                </c:pt>
                <c:pt idx="1">
                  <c:v>2 - 9</c:v>
                </c:pt>
                <c:pt idx="2">
                  <c:v>10 - 49</c:v>
                </c:pt>
                <c:pt idx="3">
                  <c:v>50 - 249</c:v>
                </c:pt>
              </c:strCache>
            </c:strRef>
          </c:cat>
          <c:val>
            <c:numRef>
              <c:f>'Profil samo podjetja'!$AA$75:$AD$75</c:f>
              <c:numCache>
                <c:formatCode>General</c:formatCode>
                <c:ptCount val="4"/>
                <c:pt idx="0">
                  <c:v>19</c:v>
                </c:pt>
                <c:pt idx="1">
                  <c:v>34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26CBC-8EBA-4206-80C1-277587147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A651C4C-DE73-4BEA-B9B5-D7AA4A86FC0D}">
      <dgm:prSet phldrT="[Text]"/>
      <dgm:spPr/>
      <dgm:t>
        <a:bodyPr/>
        <a:lstStyle/>
        <a:p>
          <a:r>
            <a:rPr lang="sl-SI" dirty="0" smtClean="0"/>
            <a:t>Velika podpora vprašanih uvajanju pristopa MMS / </a:t>
          </a:r>
          <a:r>
            <a:rPr lang="en-GB" i="1" noProof="0" dirty="0" smtClean="0"/>
            <a:t>Huge support for the implementation of TCM</a:t>
          </a:r>
          <a:endParaRPr lang="en-GB" i="1" noProof="0" dirty="0"/>
        </a:p>
      </dgm:t>
    </dgm:pt>
    <dgm:pt modelId="{2BE8ABBC-BDB1-46FA-B718-8BFBC1614B2F}" type="parTrans" cxnId="{61342001-11C6-4E8E-9062-79D6B7634DC1}">
      <dgm:prSet/>
      <dgm:spPr/>
      <dgm:t>
        <a:bodyPr/>
        <a:lstStyle/>
        <a:p>
          <a:endParaRPr lang="sl-SI"/>
        </a:p>
      </dgm:t>
    </dgm:pt>
    <dgm:pt modelId="{4343FED2-A531-4AE6-AEAD-2C46B6A495F2}" type="sibTrans" cxnId="{61342001-11C6-4E8E-9062-79D6B7634DC1}">
      <dgm:prSet/>
      <dgm:spPr/>
      <dgm:t>
        <a:bodyPr/>
        <a:lstStyle/>
        <a:p>
          <a:endParaRPr lang="sl-SI"/>
        </a:p>
      </dgm:t>
    </dgm:pt>
    <dgm:pt modelId="{C97A3C83-57CD-4BAA-982F-8C295FA8341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dirty="0" smtClean="0"/>
            <a:t>Načelna pripravljenost deležnikov za sodelovanje v MMS / </a:t>
          </a:r>
          <a:r>
            <a:rPr lang="en-GB" i="1" noProof="0" dirty="0" smtClean="0"/>
            <a:t>In principle stakeholders willing to participate in TCM</a:t>
          </a:r>
          <a:endParaRPr lang="en-GB" i="1" noProof="0" dirty="0"/>
        </a:p>
      </dgm:t>
    </dgm:pt>
    <dgm:pt modelId="{E94D6C35-7F70-424B-9167-1AB0ADED4CD2}" type="parTrans" cxnId="{8F1A4BBE-5C32-44A4-9E60-DEF558F89A2C}">
      <dgm:prSet/>
      <dgm:spPr/>
      <dgm:t>
        <a:bodyPr/>
        <a:lstStyle/>
        <a:p>
          <a:endParaRPr lang="sl-SI"/>
        </a:p>
      </dgm:t>
    </dgm:pt>
    <dgm:pt modelId="{074D8BEC-249E-494C-B9E8-51931C12555C}" type="sibTrans" cxnId="{8F1A4BBE-5C32-44A4-9E60-DEF558F89A2C}">
      <dgm:prSet/>
      <dgm:spPr/>
      <dgm:t>
        <a:bodyPr/>
        <a:lstStyle/>
        <a:p>
          <a:endParaRPr lang="sl-SI"/>
        </a:p>
      </dgm:t>
    </dgm:pt>
    <dgm:pt modelId="{257D2E7F-8E2F-44F1-A767-FF2A904BC5E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l-SI" dirty="0" smtClean="0"/>
            <a:t>MMS </a:t>
          </a:r>
          <a:r>
            <a:rPr lang="sl-SI" b="0" dirty="0" smtClean="0"/>
            <a:t>primarno potreben zaradi spodbujanja koordinacije, sodelovanja in povezovanja deležnikov / </a:t>
          </a:r>
          <a:r>
            <a:rPr lang="en-GB" b="0" i="1" noProof="0" dirty="0" smtClean="0"/>
            <a:t>TCM mainly needed to support the coordination, cooperation and networking of stakeholders</a:t>
          </a:r>
          <a:endParaRPr lang="en-GB" b="0" i="1" noProof="0" dirty="0"/>
        </a:p>
      </dgm:t>
    </dgm:pt>
    <dgm:pt modelId="{A90DCD6D-5D80-4057-8FB1-B63F4280B282}" type="parTrans" cxnId="{6FF194B7-6F12-4254-A9D0-310B47A7D731}">
      <dgm:prSet/>
      <dgm:spPr/>
      <dgm:t>
        <a:bodyPr/>
        <a:lstStyle/>
        <a:p>
          <a:endParaRPr lang="sl-SI"/>
        </a:p>
      </dgm:t>
    </dgm:pt>
    <dgm:pt modelId="{B6FEBB22-ECB8-454B-848F-D562315CDFB8}" type="sibTrans" cxnId="{6FF194B7-6F12-4254-A9D0-310B47A7D731}">
      <dgm:prSet/>
      <dgm:spPr/>
      <dgm:t>
        <a:bodyPr/>
        <a:lstStyle/>
        <a:p>
          <a:endParaRPr lang="sl-SI"/>
        </a:p>
      </dgm:t>
    </dgm:pt>
    <dgm:pt modelId="{E0419AEB-EAC2-4BAA-AD3D-19B25EA9C06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l-SI" dirty="0" smtClean="0"/>
            <a:t>Vloga MMS za razvoj mestnega središča, reševanje skupnih težav, potrebe po boljšem marketingu / </a:t>
          </a:r>
          <a:r>
            <a:rPr lang="en-GB" i="1" noProof="0" dirty="0" smtClean="0"/>
            <a:t>Role of TCM for city centre development, finding solutions to common problems, to address the needs for better marketing</a:t>
          </a:r>
          <a:endParaRPr lang="en-GB" i="1" noProof="0" dirty="0"/>
        </a:p>
      </dgm:t>
    </dgm:pt>
    <dgm:pt modelId="{33FBBD52-EEA2-4D36-A2C2-D339E8A527A2}" type="parTrans" cxnId="{1CF89A50-7596-40F0-8EBB-C356D0E0C435}">
      <dgm:prSet/>
      <dgm:spPr/>
      <dgm:t>
        <a:bodyPr/>
        <a:lstStyle/>
        <a:p>
          <a:endParaRPr lang="sl-SI"/>
        </a:p>
      </dgm:t>
    </dgm:pt>
    <dgm:pt modelId="{96ED9060-BD7A-4548-A017-C250B193E022}" type="sibTrans" cxnId="{1CF89A50-7596-40F0-8EBB-C356D0E0C435}">
      <dgm:prSet/>
      <dgm:spPr/>
      <dgm:t>
        <a:bodyPr/>
        <a:lstStyle/>
        <a:p>
          <a:endParaRPr lang="sl-SI"/>
        </a:p>
      </dgm:t>
    </dgm:pt>
    <dgm:pt modelId="{213428A3-ECBD-4F13-A63B-BFC805D55AE6}" type="pres">
      <dgm:prSet presAssocID="{71826CBC-8EBA-4206-80C1-2775871474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E08D26DE-03FB-4397-93B5-BCA07DA2F8E5}" type="pres">
      <dgm:prSet presAssocID="{71826CBC-8EBA-4206-80C1-277587147468}" presName="Name1" presStyleCnt="0"/>
      <dgm:spPr/>
    </dgm:pt>
    <dgm:pt modelId="{C966D6D7-0168-462A-AF4C-5F0F0C3A7F9B}" type="pres">
      <dgm:prSet presAssocID="{71826CBC-8EBA-4206-80C1-277587147468}" presName="cycle" presStyleCnt="0"/>
      <dgm:spPr/>
    </dgm:pt>
    <dgm:pt modelId="{A4104811-391F-4EE4-983A-1ED37CE51E0D}" type="pres">
      <dgm:prSet presAssocID="{71826CBC-8EBA-4206-80C1-277587147468}" presName="srcNode" presStyleLbl="node1" presStyleIdx="0" presStyleCnt="4"/>
      <dgm:spPr/>
    </dgm:pt>
    <dgm:pt modelId="{5558F1A8-A4CD-4AD5-BE13-7DA8BBCD1850}" type="pres">
      <dgm:prSet presAssocID="{71826CBC-8EBA-4206-80C1-277587147468}" presName="conn" presStyleLbl="parChTrans1D2" presStyleIdx="0" presStyleCnt="1"/>
      <dgm:spPr/>
      <dgm:t>
        <a:bodyPr/>
        <a:lstStyle/>
        <a:p>
          <a:endParaRPr lang="sl-SI"/>
        </a:p>
      </dgm:t>
    </dgm:pt>
    <dgm:pt modelId="{876CD384-BA5D-4FC3-ACEA-39DD728B2BB0}" type="pres">
      <dgm:prSet presAssocID="{71826CBC-8EBA-4206-80C1-277587147468}" presName="extraNode" presStyleLbl="node1" presStyleIdx="0" presStyleCnt="4"/>
      <dgm:spPr/>
    </dgm:pt>
    <dgm:pt modelId="{9B89E2D5-9E49-4288-B21E-34F2990602D0}" type="pres">
      <dgm:prSet presAssocID="{71826CBC-8EBA-4206-80C1-277587147468}" presName="dstNode" presStyleLbl="node1" presStyleIdx="0" presStyleCnt="4"/>
      <dgm:spPr/>
    </dgm:pt>
    <dgm:pt modelId="{67D6F1A4-1E82-4612-8201-6881CB0479EA}" type="pres">
      <dgm:prSet presAssocID="{FA651C4C-DE73-4BEA-B9B5-D7AA4A86FC0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6773AF7-7213-4454-9935-7506E1035D80}" type="pres">
      <dgm:prSet presAssocID="{FA651C4C-DE73-4BEA-B9B5-D7AA4A86FC0D}" presName="accent_1" presStyleCnt="0"/>
      <dgm:spPr/>
    </dgm:pt>
    <dgm:pt modelId="{8C651C9F-C36D-4C2A-B751-DECA0F3F10A5}" type="pres">
      <dgm:prSet presAssocID="{FA651C4C-DE73-4BEA-B9B5-D7AA4A86FC0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7E0643-9318-43C8-B970-801202FF2D20}" type="pres">
      <dgm:prSet presAssocID="{C97A3C83-57CD-4BAA-982F-8C295FA834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FFFE0BC-8EAC-4C49-A1F9-19F5DC45C8CE}" type="pres">
      <dgm:prSet presAssocID="{C97A3C83-57CD-4BAA-982F-8C295FA83417}" presName="accent_2" presStyleCnt="0"/>
      <dgm:spPr/>
    </dgm:pt>
    <dgm:pt modelId="{F7F3BEC5-41B8-4252-98FA-0E471ACFB24E}" type="pres">
      <dgm:prSet presAssocID="{C97A3C83-57CD-4BAA-982F-8C295FA83417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2A375C-2DBB-473E-80EA-06DC8C364D50}" type="pres">
      <dgm:prSet presAssocID="{257D2E7F-8E2F-44F1-A767-FF2A904BC5E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0CC78A-D7F7-4769-8B0B-3E89329C76C1}" type="pres">
      <dgm:prSet presAssocID="{257D2E7F-8E2F-44F1-A767-FF2A904BC5EA}" presName="accent_3" presStyleCnt="0"/>
      <dgm:spPr/>
    </dgm:pt>
    <dgm:pt modelId="{899C192D-205F-4823-B001-1CE5900D9970}" type="pres">
      <dgm:prSet presAssocID="{257D2E7F-8E2F-44F1-A767-FF2A904BC5EA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EA9A09-E2BB-4C42-8022-33B272D8A634}" type="pres">
      <dgm:prSet presAssocID="{E0419AEB-EAC2-4BAA-AD3D-19B25EA9C068}" presName="text_4" presStyleLbl="node1" presStyleIdx="3" presStyleCnt="4" custLinFactNeighborX="-3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5DDA8D-B556-4FD7-965D-782B26AFAC5D}" type="pres">
      <dgm:prSet presAssocID="{E0419AEB-EAC2-4BAA-AD3D-19B25EA9C068}" presName="accent_4" presStyleCnt="0"/>
      <dgm:spPr/>
    </dgm:pt>
    <dgm:pt modelId="{370B61DA-BC8C-4A1B-BC0A-56A147E2D074}" type="pres">
      <dgm:prSet presAssocID="{E0419AEB-EAC2-4BAA-AD3D-19B25EA9C068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E5DBEA1-B90A-417E-85A5-6CD708432F95}" type="presOf" srcId="{71826CBC-8EBA-4206-80C1-277587147468}" destId="{213428A3-ECBD-4F13-A63B-BFC805D55AE6}" srcOrd="0" destOrd="0" presId="urn:microsoft.com/office/officeart/2008/layout/VerticalCurvedList"/>
    <dgm:cxn modelId="{532FF69B-BEBD-4CC3-A9B4-9BC39E68FFC5}" type="presOf" srcId="{FA651C4C-DE73-4BEA-B9B5-D7AA4A86FC0D}" destId="{67D6F1A4-1E82-4612-8201-6881CB0479EA}" srcOrd="0" destOrd="0" presId="urn:microsoft.com/office/officeart/2008/layout/VerticalCurvedList"/>
    <dgm:cxn modelId="{6FF194B7-6F12-4254-A9D0-310B47A7D731}" srcId="{71826CBC-8EBA-4206-80C1-277587147468}" destId="{257D2E7F-8E2F-44F1-A767-FF2A904BC5EA}" srcOrd="2" destOrd="0" parTransId="{A90DCD6D-5D80-4057-8FB1-B63F4280B282}" sibTransId="{B6FEBB22-ECB8-454B-848F-D562315CDFB8}"/>
    <dgm:cxn modelId="{7802094A-0ABA-4618-B037-F6E1B2078BE8}" type="presOf" srcId="{257D2E7F-8E2F-44F1-A767-FF2A904BC5EA}" destId="{782A375C-2DBB-473E-80EA-06DC8C364D50}" srcOrd="0" destOrd="0" presId="urn:microsoft.com/office/officeart/2008/layout/VerticalCurvedList"/>
    <dgm:cxn modelId="{5FAC71DC-244A-4DFC-86DF-42DC234D1B78}" type="presOf" srcId="{4343FED2-A531-4AE6-AEAD-2C46B6A495F2}" destId="{5558F1A8-A4CD-4AD5-BE13-7DA8BBCD1850}" srcOrd="0" destOrd="0" presId="urn:microsoft.com/office/officeart/2008/layout/VerticalCurvedList"/>
    <dgm:cxn modelId="{304D7CFA-B6A7-418B-A95B-687D28711C42}" type="presOf" srcId="{E0419AEB-EAC2-4BAA-AD3D-19B25EA9C068}" destId="{3FEA9A09-E2BB-4C42-8022-33B272D8A634}" srcOrd="0" destOrd="0" presId="urn:microsoft.com/office/officeart/2008/layout/VerticalCurvedList"/>
    <dgm:cxn modelId="{61342001-11C6-4E8E-9062-79D6B7634DC1}" srcId="{71826CBC-8EBA-4206-80C1-277587147468}" destId="{FA651C4C-DE73-4BEA-B9B5-D7AA4A86FC0D}" srcOrd="0" destOrd="0" parTransId="{2BE8ABBC-BDB1-46FA-B718-8BFBC1614B2F}" sibTransId="{4343FED2-A531-4AE6-AEAD-2C46B6A495F2}"/>
    <dgm:cxn modelId="{11B0D860-2CE6-461C-A0FF-11E98A195499}" type="presOf" srcId="{C97A3C83-57CD-4BAA-982F-8C295FA83417}" destId="{117E0643-9318-43C8-B970-801202FF2D20}" srcOrd="0" destOrd="0" presId="urn:microsoft.com/office/officeart/2008/layout/VerticalCurvedList"/>
    <dgm:cxn modelId="{1CF89A50-7596-40F0-8EBB-C356D0E0C435}" srcId="{71826CBC-8EBA-4206-80C1-277587147468}" destId="{E0419AEB-EAC2-4BAA-AD3D-19B25EA9C068}" srcOrd="3" destOrd="0" parTransId="{33FBBD52-EEA2-4D36-A2C2-D339E8A527A2}" sibTransId="{96ED9060-BD7A-4548-A017-C250B193E022}"/>
    <dgm:cxn modelId="{8F1A4BBE-5C32-44A4-9E60-DEF558F89A2C}" srcId="{71826CBC-8EBA-4206-80C1-277587147468}" destId="{C97A3C83-57CD-4BAA-982F-8C295FA83417}" srcOrd="1" destOrd="0" parTransId="{E94D6C35-7F70-424B-9167-1AB0ADED4CD2}" sibTransId="{074D8BEC-249E-494C-B9E8-51931C12555C}"/>
    <dgm:cxn modelId="{7635BE34-1A6D-42E1-B30E-C3BBABC5057E}" type="presParOf" srcId="{213428A3-ECBD-4F13-A63B-BFC805D55AE6}" destId="{E08D26DE-03FB-4397-93B5-BCA07DA2F8E5}" srcOrd="0" destOrd="0" presId="urn:microsoft.com/office/officeart/2008/layout/VerticalCurvedList"/>
    <dgm:cxn modelId="{FA21B9DB-1AD8-46F0-BB2F-6680A042E6B4}" type="presParOf" srcId="{E08D26DE-03FB-4397-93B5-BCA07DA2F8E5}" destId="{C966D6D7-0168-462A-AF4C-5F0F0C3A7F9B}" srcOrd="0" destOrd="0" presId="urn:microsoft.com/office/officeart/2008/layout/VerticalCurvedList"/>
    <dgm:cxn modelId="{6CBB32BE-E976-43D1-8B13-EDD033F434CA}" type="presParOf" srcId="{C966D6D7-0168-462A-AF4C-5F0F0C3A7F9B}" destId="{A4104811-391F-4EE4-983A-1ED37CE51E0D}" srcOrd="0" destOrd="0" presId="urn:microsoft.com/office/officeart/2008/layout/VerticalCurvedList"/>
    <dgm:cxn modelId="{AD86FC21-2B58-44B2-9D82-2C147911A676}" type="presParOf" srcId="{C966D6D7-0168-462A-AF4C-5F0F0C3A7F9B}" destId="{5558F1A8-A4CD-4AD5-BE13-7DA8BBCD1850}" srcOrd="1" destOrd="0" presId="urn:microsoft.com/office/officeart/2008/layout/VerticalCurvedList"/>
    <dgm:cxn modelId="{2FC7AD25-94A4-4AAC-A9BD-E74D2501993E}" type="presParOf" srcId="{C966D6D7-0168-462A-AF4C-5F0F0C3A7F9B}" destId="{876CD384-BA5D-4FC3-ACEA-39DD728B2BB0}" srcOrd="2" destOrd="0" presId="urn:microsoft.com/office/officeart/2008/layout/VerticalCurvedList"/>
    <dgm:cxn modelId="{9E351E77-D86C-4829-9295-6DEBBFFB0D1A}" type="presParOf" srcId="{C966D6D7-0168-462A-AF4C-5F0F0C3A7F9B}" destId="{9B89E2D5-9E49-4288-B21E-34F2990602D0}" srcOrd="3" destOrd="0" presId="urn:microsoft.com/office/officeart/2008/layout/VerticalCurvedList"/>
    <dgm:cxn modelId="{24614ABC-4098-4393-ADF3-52E7E41B0753}" type="presParOf" srcId="{E08D26DE-03FB-4397-93B5-BCA07DA2F8E5}" destId="{67D6F1A4-1E82-4612-8201-6881CB0479EA}" srcOrd="1" destOrd="0" presId="urn:microsoft.com/office/officeart/2008/layout/VerticalCurvedList"/>
    <dgm:cxn modelId="{BC0069D1-2922-4E04-8C87-B64324C9827A}" type="presParOf" srcId="{E08D26DE-03FB-4397-93B5-BCA07DA2F8E5}" destId="{26773AF7-7213-4454-9935-7506E1035D80}" srcOrd="2" destOrd="0" presId="urn:microsoft.com/office/officeart/2008/layout/VerticalCurvedList"/>
    <dgm:cxn modelId="{1733BE09-5F15-490D-B48C-D2295F8A4563}" type="presParOf" srcId="{26773AF7-7213-4454-9935-7506E1035D80}" destId="{8C651C9F-C36D-4C2A-B751-DECA0F3F10A5}" srcOrd="0" destOrd="0" presId="urn:microsoft.com/office/officeart/2008/layout/VerticalCurvedList"/>
    <dgm:cxn modelId="{3A0943EF-4B03-4C75-BF43-10025311A2A0}" type="presParOf" srcId="{E08D26DE-03FB-4397-93B5-BCA07DA2F8E5}" destId="{117E0643-9318-43C8-B970-801202FF2D20}" srcOrd="3" destOrd="0" presId="urn:microsoft.com/office/officeart/2008/layout/VerticalCurvedList"/>
    <dgm:cxn modelId="{61435424-814E-4157-BD8D-CC110EEB9B21}" type="presParOf" srcId="{E08D26DE-03FB-4397-93B5-BCA07DA2F8E5}" destId="{8FFFE0BC-8EAC-4C49-A1F9-19F5DC45C8CE}" srcOrd="4" destOrd="0" presId="urn:microsoft.com/office/officeart/2008/layout/VerticalCurvedList"/>
    <dgm:cxn modelId="{98D9D972-17F1-48D1-AF64-4A5A229AA0AA}" type="presParOf" srcId="{8FFFE0BC-8EAC-4C49-A1F9-19F5DC45C8CE}" destId="{F7F3BEC5-41B8-4252-98FA-0E471ACFB24E}" srcOrd="0" destOrd="0" presId="urn:microsoft.com/office/officeart/2008/layout/VerticalCurvedList"/>
    <dgm:cxn modelId="{2F1CD1C0-B48D-4E15-9971-A0F44C9B9462}" type="presParOf" srcId="{E08D26DE-03FB-4397-93B5-BCA07DA2F8E5}" destId="{782A375C-2DBB-473E-80EA-06DC8C364D50}" srcOrd="5" destOrd="0" presId="urn:microsoft.com/office/officeart/2008/layout/VerticalCurvedList"/>
    <dgm:cxn modelId="{9EC31B00-8FCA-4A6F-8A76-3BA30CB79E23}" type="presParOf" srcId="{E08D26DE-03FB-4397-93B5-BCA07DA2F8E5}" destId="{AB0CC78A-D7F7-4769-8B0B-3E89329C76C1}" srcOrd="6" destOrd="0" presId="urn:microsoft.com/office/officeart/2008/layout/VerticalCurvedList"/>
    <dgm:cxn modelId="{3F154017-DC8E-4904-8AAC-5D08BDFFF623}" type="presParOf" srcId="{AB0CC78A-D7F7-4769-8B0B-3E89329C76C1}" destId="{899C192D-205F-4823-B001-1CE5900D9970}" srcOrd="0" destOrd="0" presId="urn:microsoft.com/office/officeart/2008/layout/VerticalCurvedList"/>
    <dgm:cxn modelId="{C91D5653-374D-4C20-ABBD-0AB164E51B0F}" type="presParOf" srcId="{E08D26DE-03FB-4397-93B5-BCA07DA2F8E5}" destId="{3FEA9A09-E2BB-4C42-8022-33B272D8A634}" srcOrd="7" destOrd="0" presId="urn:microsoft.com/office/officeart/2008/layout/VerticalCurvedList"/>
    <dgm:cxn modelId="{51F88E26-A46E-42CC-9C08-B2C2E50ABDA0}" type="presParOf" srcId="{E08D26DE-03FB-4397-93B5-BCA07DA2F8E5}" destId="{E35DDA8D-B556-4FD7-965D-782B26AFAC5D}" srcOrd="8" destOrd="0" presId="urn:microsoft.com/office/officeart/2008/layout/VerticalCurvedList"/>
    <dgm:cxn modelId="{8FA44326-9233-499F-AB2F-41DD6A5D6C92}" type="presParOf" srcId="{E35DDA8D-B556-4FD7-965D-782B26AFAC5D}" destId="{370B61DA-BC8C-4A1B-BC0A-56A147E2D0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F1A8-A4CD-4AD5-BE13-7DA8BBCD185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6F1A4-1E82-4612-8201-6881CB0479E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Velika podpora vprašanih uvajanju pristopa MMS / </a:t>
          </a:r>
          <a:r>
            <a:rPr lang="en-GB" sz="1700" i="1" kern="1200" noProof="0" dirty="0" smtClean="0"/>
            <a:t>Huge support for the implementation of TCM</a:t>
          </a:r>
          <a:endParaRPr lang="en-GB" sz="1700" i="1" kern="1200" noProof="0" dirty="0"/>
        </a:p>
      </dsp:txBody>
      <dsp:txXfrm>
        <a:off x="610504" y="416587"/>
        <a:ext cx="7440913" cy="833607"/>
      </dsp:txXfrm>
    </dsp:sp>
    <dsp:sp modelId="{8C651C9F-C36D-4C2A-B751-DECA0F3F10A5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E0643-9318-43C8-B970-801202FF2D20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Načelna pripravljenost deležnikov za sodelovanje v MMS / </a:t>
          </a:r>
          <a:r>
            <a:rPr lang="en-GB" sz="1700" i="1" kern="1200" noProof="0" dirty="0" smtClean="0"/>
            <a:t>In principle stakeholders willing to participate in TCM</a:t>
          </a:r>
          <a:endParaRPr lang="en-GB" sz="1700" i="1" kern="1200" noProof="0" dirty="0"/>
        </a:p>
      </dsp:txBody>
      <dsp:txXfrm>
        <a:off x="1088431" y="1667215"/>
        <a:ext cx="6962986" cy="833607"/>
      </dsp:txXfrm>
    </dsp:sp>
    <dsp:sp modelId="{F7F3BEC5-41B8-4252-98FA-0E471ACFB24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A375C-2DBB-473E-80EA-06DC8C364D50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MMS </a:t>
          </a:r>
          <a:r>
            <a:rPr lang="sl-SI" sz="1700" b="0" kern="1200" dirty="0" smtClean="0"/>
            <a:t>primarno potreben zaradi spodbujanja koordinacije, sodelovanja in povezovanja deležnikov / </a:t>
          </a:r>
          <a:r>
            <a:rPr lang="en-GB" sz="1700" b="0" i="1" kern="1200" noProof="0" dirty="0" smtClean="0"/>
            <a:t>TCM mainly needed to support the coordination, cooperation and networking of stakeholders</a:t>
          </a:r>
          <a:endParaRPr lang="en-GB" sz="1700" b="0" i="1" kern="1200" noProof="0" dirty="0"/>
        </a:p>
      </dsp:txBody>
      <dsp:txXfrm>
        <a:off x="1088431" y="2917843"/>
        <a:ext cx="6962986" cy="833607"/>
      </dsp:txXfrm>
    </dsp:sp>
    <dsp:sp modelId="{899C192D-205F-4823-B001-1CE5900D997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A9A09-E2BB-4C42-8022-33B272D8A634}">
      <dsp:nvSpPr>
        <dsp:cNvPr id="0" name=""/>
        <dsp:cNvSpPr/>
      </dsp:nvSpPr>
      <dsp:spPr>
        <a:xfrm>
          <a:off x="586470" y="4168472"/>
          <a:ext cx="7440913" cy="83360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Vloga MMS za razvoj mestnega središča, reševanje skupnih težav, potrebe po boljšem marketingu / </a:t>
          </a:r>
          <a:r>
            <a:rPr lang="en-GB" sz="1700" i="1" kern="1200" noProof="0" dirty="0" smtClean="0"/>
            <a:t>Role of TCM for city centre development, finding solutions to common problems, to address the needs for better marketing</a:t>
          </a:r>
          <a:endParaRPr lang="en-GB" sz="1700" i="1" kern="1200" noProof="0" dirty="0"/>
        </a:p>
      </dsp:txBody>
      <dsp:txXfrm>
        <a:off x="586470" y="4168472"/>
        <a:ext cx="7440913" cy="833607"/>
      </dsp:txXfrm>
    </dsp:sp>
    <dsp:sp modelId="{370B61DA-BC8C-4A1B-BC0A-56A147E2D07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0.09434</cdr:x>
      <cdr:y>0.85485</cdr:y>
    </cdr:from>
    <cdr:to>
      <cdr:x>0.76644</cdr:x>
      <cdr:y>0.85567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63746" y="3325547"/>
          <a:ext cx="4016276" cy="3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0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3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0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45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21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89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5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61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69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1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15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C51EC3B-9349-4087-9D61-9A908FFFB49B}" type="datetimeFigureOut">
              <a:rPr lang="sl-SI" smtClean="0"/>
              <a:t>15. 03. 2017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3E85C98-B988-42E0-B568-801051F4C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822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18" Type="http://schemas.openxmlformats.org/officeDocument/2006/relationships/image" Target="../media/image23.jpe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17" Type="http://schemas.openxmlformats.org/officeDocument/2006/relationships/image" Target="../media/image22.gif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/>
              <a:t>Izobraževanja in delavnice na temo managementa mestnih središč</a:t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i="1" dirty="0" err="1" smtClean="0"/>
              <a:t>Workshops</a:t>
            </a:r>
            <a:r>
              <a:rPr lang="sl-SI" sz="3600" i="1" dirty="0" smtClean="0"/>
              <a:t> on Town Centre Management</a:t>
            </a:r>
            <a:endParaRPr lang="sl-SI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Projekt financiran s strani Ministrstva za gospodarski razvoj in tehnologijo in SPIRIT Slovenija, javna agencija</a:t>
            </a:r>
          </a:p>
          <a:p>
            <a:r>
              <a:rPr lang="sl-SI" i="1" dirty="0" smtClean="0"/>
              <a:t>Project </a:t>
            </a:r>
            <a:r>
              <a:rPr lang="sl-SI" i="1" dirty="0" err="1" smtClean="0"/>
              <a:t>financed</a:t>
            </a:r>
            <a:r>
              <a:rPr lang="sl-SI" i="1" dirty="0" smtClean="0"/>
              <a:t> </a:t>
            </a:r>
            <a:r>
              <a:rPr lang="sl-SI" i="1" dirty="0" err="1" smtClean="0"/>
              <a:t>by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Ministry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Economic</a:t>
            </a:r>
            <a:r>
              <a:rPr lang="sl-SI" i="1" dirty="0" smtClean="0"/>
              <a:t> </a:t>
            </a:r>
            <a:r>
              <a:rPr lang="sl-SI" i="1" dirty="0" err="1" smtClean="0"/>
              <a:t>Development</a:t>
            </a:r>
            <a:r>
              <a:rPr lang="sl-SI" i="1" dirty="0" smtClean="0"/>
              <a:t> </a:t>
            </a:r>
            <a:r>
              <a:rPr lang="sl-SI" i="1" dirty="0" err="1" smtClean="0"/>
              <a:t>and</a:t>
            </a:r>
            <a:r>
              <a:rPr lang="sl-SI" i="1" dirty="0" smtClean="0"/>
              <a:t> </a:t>
            </a:r>
            <a:r>
              <a:rPr lang="sl-SI" i="1" dirty="0" err="1" smtClean="0"/>
              <a:t>Technology</a:t>
            </a:r>
            <a:r>
              <a:rPr lang="sl-SI" i="1" dirty="0" smtClean="0"/>
              <a:t> </a:t>
            </a:r>
            <a:r>
              <a:rPr lang="sl-SI" i="1" dirty="0" err="1" smtClean="0"/>
              <a:t>and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SPIRIT Slovenija </a:t>
            </a:r>
            <a:r>
              <a:rPr lang="sl-SI" i="1" dirty="0" err="1" smtClean="0"/>
              <a:t>public</a:t>
            </a:r>
            <a:r>
              <a:rPr lang="sl-SI" i="1" dirty="0" smtClean="0"/>
              <a:t> </a:t>
            </a:r>
            <a:r>
              <a:rPr lang="sl-SI" i="1" dirty="0" err="1" smtClean="0"/>
              <a:t>agency</a:t>
            </a:r>
            <a:endParaRPr lang="sl-SI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552334"/>
            <a:ext cx="9144000" cy="13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Miran Košpenda, ZMOS</a:t>
            </a:r>
          </a:p>
          <a:p>
            <a:r>
              <a:rPr lang="sl-SI" dirty="0" smtClean="0"/>
              <a:t>Postojna, 28. marec 2017</a:t>
            </a:r>
            <a:endParaRPr lang="sl-SI" dirty="0"/>
          </a:p>
        </p:txBody>
      </p:sp>
      <p:pic>
        <p:nvPicPr>
          <p:cNvPr id="5" name="Picture 4" descr="E:\Zavod Koper Otok\SPIRIT\Spiri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7" y="561664"/>
            <a:ext cx="1904199" cy="8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Zavod Koper Otok\SPIRIT\MGRT_sl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" y="710482"/>
            <a:ext cx="2188244" cy="58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65" y="444524"/>
            <a:ext cx="1706700" cy="1122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70" y="580647"/>
            <a:ext cx="2315936" cy="857250"/>
          </a:xfrm>
          <a:prstGeom prst="rect">
            <a:avLst/>
          </a:prstGeom>
        </p:spPr>
      </p:pic>
      <p:pic>
        <p:nvPicPr>
          <p:cNvPr id="1026" name="Picture 2" descr="Rezultat iskanja slik za logo občina ko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29" y="452289"/>
            <a:ext cx="1573613" cy="11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8531552"/>
              </p:ext>
            </p:extLst>
          </p:nvPr>
        </p:nvGraphicFramePr>
        <p:xfrm>
          <a:off x="1636294" y="1945104"/>
          <a:ext cx="8526379" cy="452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09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40754282"/>
              </p:ext>
            </p:extLst>
          </p:nvPr>
        </p:nvGraphicFramePr>
        <p:xfrm>
          <a:off x="255235" y="1967731"/>
          <a:ext cx="5327417" cy="464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99148451"/>
              </p:ext>
            </p:extLst>
          </p:nvPr>
        </p:nvGraphicFramePr>
        <p:xfrm>
          <a:off x="5887452" y="2526631"/>
          <a:ext cx="5975686" cy="389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50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3382367"/>
              </p:ext>
            </p:extLst>
          </p:nvPr>
        </p:nvGraphicFramePr>
        <p:xfrm>
          <a:off x="2295503" y="1923781"/>
          <a:ext cx="7598911" cy="473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1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1754054"/>
              </p:ext>
            </p:extLst>
          </p:nvPr>
        </p:nvGraphicFramePr>
        <p:xfrm>
          <a:off x="2108161" y="2205791"/>
          <a:ext cx="7557207" cy="363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284" y="3015916"/>
            <a:ext cx="2558716" cy="6001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Is there support for networking and cooperation from the municipal structures?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45168" y="5238127"/>
            <a:ext cx="2558716" cy="6001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Is there support for networking and cooperation from entrepreneurs from the city centre?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401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882323" y="3465092"/>
            <a:ext cx="641677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Good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9637294" y="3818400"/>
            <a:ext cx="2041359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Assessment of efforts from the municipality</a:t>
            </a:r>
            <a:endParaRPr lang="en-GB" sz="11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9891839"/>
              </p:ext>
            </p:extLst>
          </p:nvPr>
        </p:nvGraphicFramePr>
        <p:xfrm>
          <a:off x="1305394" y="1981200"/>
          <a:ext cx="8207576" cy="45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6996" y="4531240"/>
            <a:ext cx="691845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Average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88424" y="5653535"/>
            <a:ext cx="828988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Insufficient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9637294" y="4797132"/>
            <a:ext cx="2041359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Assessment of engagement from the entrepreneurs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4553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72107664"/>
              </p:ext>
            </p:extLst>
          </p:nvPr>
        </p:nvGraphicFramePr>
        <p:xfrm>
          <a:off x="416342" y="2132095"/>
          <a:ext cx="4548690" cy="462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42897967"/>
              </p:ext>
            </p:extLst>
          </p:nvPr>
        </p:nvGraphicFramePr>
        <p:xfrm>
          <a:off x="5356809" y="1987716"/>
          <a:ext cx="5960896" cy="453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21122" y="6454285"/>
            <a:ext cx="794077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Increased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392660" y="6454285"/>
            <a:ext cx="834182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Decreased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0512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1003007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Not enough parking space</a:t>
            </a:r>
            <a:endParaRPr lang="en-GB" sz="1100" i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00100348"/>
              </p:ext>
            </p:extLst>
          </p:nvPr>
        </p:nvGraphicFramePr>
        <p:xfrm>
          <a:off x="569495" y="1865597"/>
          <a:ext cx="11061031" cy="440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62074" y="626745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Competition of shopping centres</a:t>
            </a:r>
            <a:endParaRPr lang="en-GB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21141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smtClean="0"/>
              <a:t>E</a:t>
            </a:r>
            <a:r>
              <a:rPr lang="en-GB" sz="1100" i="1" dirty="0" err="1" smtClean="0"/>
              <a:t>xcessive</a:t>
            </a:r>
            <a:r>
              <a:rPr lang="en-GB" sz="1100" i="1" dirty="0" smtClean="0"/>
              <a:t> rents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2846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Too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many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vacant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spaces</a:t>
            </a:r>
            <a:endParaRPr lang="en-GB" sz="11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48825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events</a:t>
            </a:r>
            <a:endParaRPr lang="en-GB" sz="11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64804" y="625242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visitors</a:t>
            </a:r>
            <a:endParaRPr lang="en-GB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97665" y="6252423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Other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67645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1003007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Not enough parking space</a:t>
            </a:r>
            <a:endParaRPr lang="en-GB" sz="11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69495" y="1865597"/>
          <a:ext cx="11061031" cy="440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62074" y="626745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Competition of shopping centres</a:t>
            </a:r>
            <a:endParaRPr lang="en-GB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21141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smtClean="0"/>
              <a:t>E</a:t>
            </a:r>
            <a:r>
              <a:rPr lang="en-GB" sz="1100" i="1" dirty="0" err="1" smtClean="0"/>
              <a:t>xcessive</a:t>
            </a:r>
            <a:r>
              <a:rPr lang="en-GB" sz="1100" i="1" dirty="0" smtClean="0"/>
              <a:t> rents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2846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Too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many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vacant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spaces</a:t>
            </a:r>
            <a:endParaRPr lang="en-GB" sz="11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48825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events</a:t>
            </a:r>
            <a:endParaRPr lang="en-GB" sz="11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64804" y="625242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visitors</a:t>
            </a:r>
            <a:endParaRPr lang="en-GB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97665" y="6252423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Other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  <p:sp>
        <p:nvSpPr>
          <p:cNvPr id="3" name="Rectangle 2"/>
          <p:cNvSpPr/>
          <p:nvPr/>
        </p:nvSpPr>
        <p:spPr>
          <a:xfrm>
            <a:off x="371475" y="1997242"/>
            <a:ext cx="7832558" cy="4523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sl-SI" b="1" dirty="0"/>
              <a:t> </a:t>
            </a:r>
            <a:r>
              <a:rPr lang="sl-SI" sz="2400" b="1" dirty="0" smtClean="0"/>
              <a:t>Druge prepoznane glavne ovire / </a:t>
            </a:r>
            <a:r>
              <a:rPr lang="sl-SI" sz="2400" b="1" i="1" dirty="0" err="1" smtClean="0"/>
              <a:t>Other</a:t>
            </a:r>
            <a:r>
              <a:rPr lang="sl-SI" sz="2400" b="1" i="1" dirty="0" smtClean="0"/>
              <a:t> </a:t>
            </a:r>
            <a:r>
              <a:rPr lang="sl-SI" sz="2400" b="1" i="1" dirty="0" err="1" smtClean="0"/>
              <a:t>identified</a:t>
            </a:r>
            <a:r>
              <a:rPr lang="sl-SI" sz="2400" b="1" i="1" dirty="0" smtClean="0"/>
              <a:t> </a:t>
            </a:r>
            <a:r>
              <a:rPr lang="sl-SI" sz="2400" b="1" i="1" dirty="0" err="1" smtClean="0"/>
              <a:t>problems</a:t>
            </a:r>
            <a:endParaRPr lang="sl-SI" b="1" i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238600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Neprimerna ponudba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8600" y="322446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Pasivnost prebivalstva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2327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Degradirane nepremičnine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3677" y="323499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Neustrezna prometna ureditev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4575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Pomanjkanje sodelovanja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3949" y="323499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smtClean="0"/>
              <a:t>Bližina </a:t>
            </a:r>
            <a:r>
              <a:rPr lang="sl-SI" sz="1600" dirty="0" smtClean="0"/>
              <a:t>nakupovalnih središč</a:t>
            </a:r>
            <a:endParaRPr lang="sl-SI" sz="1600" i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257250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Inadequate</a:t>
            </a:r>
            <a:r>
              <a:rPr lang="sl-SI" i="1" dirty="0" smtClean="0"/>
              <a:t> </a:t>
            </a:r>
            <a:r>
              <a:rPr lang="sl-SI" i="1" dirty="0" err="1" smtClean="0"/>
              <a:t>offer</a:t>
            </a:r>
            <a:endParaRPr lang="sl-SI" i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1257250" y="541194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Passiveness of the  population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977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Degraded</a:t>
            </a:r>
            <a:r>
              <a:rPr lang="sl-SI" i="1" dirty="0" smtClean="0"/>
              <a:t> real </a:t>
            </a:r>
            <a:r>
              <a:rPr lang="sl-SI" i="1" dirty="0" err="1" smtClean="0"/>
              <a:t>estate</a:t>
            </a:r>
            <a:endParaRPr lang="sl-SI" i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392327" y="542247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/>
              <a:t>Inadequate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traffic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regime</a:t>
            </a:r>
            <a:endParaRPr lang="sl-SI" sz="1600" i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343225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Lack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cooperation</a:t>
            </a:r>
            <a:endParaRPr lang="sl-SI" i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3352599" y="542247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/>
              <a:t>Closeness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of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shopping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centres</a:t>
            </a:r>
            <a:endParaRPr lang="sl-SI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57824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1003007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Not enough parking space</a:t>
            </a:r>
            <a:endParaRPr lang="en-GB" sz="11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69495" y="1865597"/>
          <a:ext cx="11061031" cy="440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62074" y="626745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/>
              <a:t>Competition of shopping centres</a:t>
            </a:r>
            <a:endParaRPr lang="en-GB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21141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smtClean="0"/>
              <a:t>E</a:t>
            </a:r>
            <a:r>
              <a:rPr lang="en-GB" sz="1100" i="1" dirty="0" err="1" smtClean="0"/>
              <a:t>xcessive</a:t>
            </a:r>
            <a:r>
              <a:rPr lang="en-GB" sz="1100" i="1" dirty="0" smtClean="0"/>
              <a:t> rents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32846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Too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many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vacant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spaces</a:t>
            </a:r>
            <a:endParaRPr lang="en-GB" sz="11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48825" y="6252425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events</a:t>
            </a:r>
            <a:endParaRPr lang="en-GB" sz="11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64804" y="6252424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Insufficient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number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visitors</a:t>
            </a:r>
            <a:endParaRPr lang="en-GB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97665" y="6252423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Other</a:t>
            </a:r>
            <a:endParaRPr lang="sl-SI" sz="1100" i="1" dirty="0" smtClean="0"/>
          </a:p>
          <a:p>
            <a:pPr algn="ctr"/>
            <a:endParaRPr lang="en-GB" sz="1100" i="1" dirty="0"/>
          </a:p>
        </p:txBody>
      </p:sp>
      <p:sp>
        <p:nvSpPr>
          <p:cNvPr id="3" name="Rectangle 2"/>
          <p:cNvSpPr/>
          <p:nvPr/>
        </p:nvSpPr>
        <p:spPr>
          <a:xfrm>
            <a:off x="371475" y="1997242"/>
            <a:ext cx="7832558" cy="4523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sl-SI" b="1" dirty="0"/>
              <a:t> </a:t>
            </a:r>
            <a:r>
              <a:rPr lang="sl-SI" sz="2400" b="1" dirty="0" smtClean="0"/>
              <a:t>Druge prepoznane glavne ovire / </a:t>
            </a:r>
            <a:r>
              <a:rPr lang="sl-SI" sz="2400" b="1" i="1" dirty="0" err="1" smtClean="0"/>
              <a:t>Other</a:t>
            </a:r>
            <a:r>
              <a:rPr lang="sl-SI" sz="2400" b="1" i="1" dirty="0" smtClean="0"/>
              <a:t> </a:t>
            </a:r>
            <a:r>
              <a:rPr lang="sl-SI" sz="2400" b="1" i="1" dirty="0" err="1" smtClean="0"/>
              <a:t>identified</a:t>
            </a:r>
            <a:r>
              <a:rPr lang="sl-SI" sz="2400" b="1" i="1" dirty="0" smtClean="0"/>
              <a:t> </a:t>
            </a:r>
            <a:r>
              <a:rPr lang="sl-SI" sz="2400" b="1" i="1" dirty="0" err="1" smtClean="0"/>
              <a:t>problems</a:t>
            </a:r>
            <a:endParaRPr lang="sl-SI" b="1" i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238600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Neprimerna ponudba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8600" y="322446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Pasivnost prebivalstva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2327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Degradirane nepremičnine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3677" y="323499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Neustrezna prometna ureditev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4575" y="2364709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Pomanjkanje sodelovanja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3949" y="3234998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smtClean="0"/>
              <a:t>Bližina </a:t>
            </a:r>
            <a:r>
              <a:rPr lang="sl-SI" sz="1600" dirty="0" smtClean="0"/>
              <a:t>nakupovalnih središč</a:t>
            </a:r>
            <a:endParaRPr lang="sl-SI" sz="1600" i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257250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Inadequate</a:t>
            </a:r>
            <a:r>
              <a:rPr lang="sl-SI" i="1" dirty="0" smtClean="0"/>
              <a:t> </a:t>
            </a:r>
            <a:r>
              <a:rPr lang="sl-SI" i="1" dirty="0" err="1" smtClean="0"/>
              <a:t>offer</a:t>
            </a:r>
            <a:endParaRPr lang="sl-SI" i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1257250" y="541194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Passiveness of the  population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977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Degraded</a:t>
            </a:r>
            <a:r>
              <a:rPr lang="sl-SI" i="1" dirty="0" smtClean="0"/>
              <a:t> real </a:t>
            </a:r>
            <a:r>
              <a:rPr lang="sl-SI" i="1" dirty="0" err="1" smtClean="0"/>
              <a:t>estate</a:t>
            </a:r>
            <a:endParaRPr lang="sl-SI" i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392327" y="542247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/>
              <a:t>Inadequate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traffic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regime</a:t>
            </a:r>
            <a:endParaRPr lang="sl-SI" sz="1600" i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343225" y="4552188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/>
              <a:t>Lack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cooperation</a:t>
            </a:r>
            <a:endParaRPr lang="sl-SI" i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3352599" y="5422477"/>
            <a:ext cx="1933074" cy="6256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/>
              <a:t>Closeness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of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shopping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centres</a:t>
            </a:r>
            <a:endParaRPr lang="sl-SI" sz="1600" i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3913434" y="1997242"/>
            <a:ext cx="7832558" cy="4523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sl-SI" b="1" dirty="0"/>
              <a:t> </a:t>
            </a:r>
            <a:r>
              <a:rPr lang="sl-SI" sz="2400" b="1" dirty="0" smtClean="0"/>
              <a:t>Prioritetna področja / </a:t>
            </a:r>
            <a:r>
              <a:rPr lang="sl-SI" sz="2400" b="1" i="1" dirty="0" err="1" smtClean="0"/>
              <a:t>Priority</a:t>
            </a:r>
            <a:r>
              <a:rPr lang="sl-SI" sz="2400" b="1" i="1" dirty="0" smtClean="0"/>
              <a:t> </a:t>
            </a:r>
            <a:r>
              <a:rPr lang="sl-SI" sz="2400" b="1" i="1" dirty="0" err="1" smtClean="0"/>
              <a:t>actions</a:t>
            </a:r>
            <a:endParaRPr lang="sl-SI" b="1" i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4719411" y="2315351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Upravljanje nepremičnin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19411" y="3175110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Omilitveni ukrepi za nakupovalna središča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73138" y="2315351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Spodbude za gospodarstvo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54488" y="3185640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Ozaveščanje prebivalstva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05386" y="2315351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Urejanje prometa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14760" y="3185640"/>
            <a:ext cx="1933074" cy="6256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err="1" smtClean="0"/>
              <a:t>Destinacijski</a:t>
            </a:r>
            <a:r>
              <a:rPr lang="sl-SI" sz="1600" dirty="0" smtClean="0"/>
              <a:t> management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38061" y="4502830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>
                <a:solidFill>
                  <a:schemeClr val="bg1"/>
                </a:solidFill>
              </a:rPr>
              <a:t>Property</a:t>
            </a:r>
            <a:r>
              <a:rPr lang="sl-SI" i="1" dirty="0" smtClean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38061" y="5362589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i="1" dirty="0" smtClean="0">
                <a:solidFill>
                  <a:schemeClr val="bg1"/>
                </a:solidFill>
              </a:rPr>
              <a:t>M</a:t>
            </a:r>
            <a:r>
              <a:rPr lang="en-GB" sz="1400" i="1" dirty="0" err="1" smtClean="0">
                <a:solidFill>
                  <a:schemeClr val="bg1"/>
                </a:solidFill>
              </a:rPr>
              <a:t>itigation</a:t>
            </a:r>
            <a:r>
              <a:rPr lang="en-GB" sz="1400" i="1" dirty="0" smtClean="0">
                <a:solidFill>
                  <a:schemeClr val="bg1"/>
                </a:solidFill>
              </a:rPr>
              <a:t> measures</a:t>
            </a:r>
            <a:r>
              <a:rPr lang="sl-SI" sz="1400" i="1" dirty="0" smtClean="0">
                <a:solidFill>
                  <a:schemeClr val="bg1"/>
                </a:solidFill>
              </a:rPr>
              <a:t> in </a:t>
            </a:r>
            <a:r>
              <a:rPr lang="sl-SI" sz="1400" i="1" dirty="0" err="1" smtClean="0">
                <a:solidFill>
                  <a:schemeClr val="bg1"/>
                </a:solidFill>
              </a:rPr>
              <a:t>relation</a:t>
            </a:r>
            <a:r>
              <a:rPr lang="sl-SI" sz="1400" i="1" dirty="0" smtClean="0">
                <a:solidFill>
                  <a:schemeClr val="bg1"/>
                </a:solidFill>
              </a:rPr>
              <a:t> to </a:t>
            </a:r>
            <a:r>
              <a:rPr lang="sl-SI" sz="1400" i="1" dirty="0" err="1" smtClean="0">
                <a:solidFill>
                  <a:schemeClr val="bg1"/>
                </a:solidFill>
              </a:rPr>
              <a:t>shopping</a:t>
            </a:r>
            <a:r>
              <a:rPr lang="sl-SI" sz="1400" i="1" dirty="0" smtClean="0">
                <a:solidFill>
                  <a:schemeClr val="bg1"/>
                </a:solidFill>
              </a:rPr>
              <a:t> </a:t>
            </a:r>
            <a:r>
              <a:rPr lang="sl-SI" sz="1400" i="1" dirty="0" err="1" smtClean="0">
                <a:solidFill>
                  <a:schemeClr val="bg1"/>
                </a:solidFill>
              </a:rPr>
              <a:t>centres</a:t>
            </a:r>
            <a:endParaRPr lang="en-GB" sz="1400" i="1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91788" y="4502830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>
                <a:solidFill>
                  <a:schemeClr val="bg1"/>
                </a:solidFill>
              </a:rPr>
              <a:t>Economic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incentives</a:t>
            </a:r>
            <a:endParaRPr lang="sl-SI" i="1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73138" y="5373119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>
                <a:solidFill>
                  <a:schemeClr val="bg1"/>
                </a:solidFill>
              </a:rPr>
              <a:t>Raising</a:t>
            </a:r>
            <a:r>
              <a:rPr lang="sl-SI" sz="1600" i="1" dirty="0" smtClean="0">
                <a:solidFill>
                  <a:schemeClr val="bg1"/>
                </a:solidFill>
              </a:rPr>
              <a:t> </a:t>
            </a:r>
            <a:r>
              <a:rPr lang="sl-SI" sz="1600" i="1" dirty="0" err="1" smtClean="0">
                <a:solidFill>
                  <a:schemeClr val="bg1"/>
                </a:solidFill>
              </a:rPr>
              <a:t>awareness</a:t>
            </a:r>
            <a:r>
              <a:rPr lang="sl-SI" sz="1600" i="1" dirty="0" smtClean="0">
                <a:solidFill>
                  <a:schemeClr val="bg1"/>
                </a:solidFill>
              </a:rPr>
              <a:t> </a:t>
            </a:r>
            <a:r>
              <a:rPr lang="sl-SI" sz="1600" i="1" dirty="0" err="1" smtClean="0">
                <a:solidFill>
                  <a:schemeClr val="bg1"/>
                </a:solidFill>
              </a:rPr>
              <a:t>of</a:t>
            </a:r>
            <a:r>
              <a:rPr lang="sl-SI" sz="1600" i="1" dirty="0" smtClean="0">
                <a:solidFill>
                  <a:schemeClr val="bg1"/>
                </a:solidFill>
              </a:rPr>
              <a:t> </a:t>
            </a:r>
            <a:r>
              <a:rPr lang="sl-SI" sz="1600" i="1" dirty="0" err="1" smtClean="0">
                <a:solidFill>
                  <a:schemeClr val="bg1"/>
                </a:solidFill>
              </a:rPr>
              <a:t>local</a:t>
            </a:r>
            <a:r>
              <a:rPr lang="sl-SI" sz="1600" i="1" dirty="0" smtClean="0">
                <a:solidFill>
                  <a:schemeClr val="bg1"/>
                </a:solidFill>
              </a:rPr>
              <a:t> </a:t>
            </a:r>
            <a:r>
              <a:rPr lang="sl-SI" sz="1600" i="1" dirty="0" err="1" smtClean="0">
                <a:solidFill>
                  <a:schemeClr val="bg1"/>
                </a:solidFill>
              </a:rPr>
              <a:t>population</a:t>
            </a:r>
            <a:endParaRPr lang="sl-SI" sz="1600" i="1" dirty="0" smtClean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24036" y="4502830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err="1" smtClean="0">
                <a:solidFill>
                  <a:schemeClr val="bg1"/>
                </a:solidFill>
              </a:rPr>
              <a:t>Traffic</a:t>
            </a:r>
            <a:r>
              <a:rPr lang="sl-SI" i="1" dirty="0" smtClean="0">
                <a:solidFill>
                  <a:schemeClr val="bg1"/>
                </a:solidFill>
              </a:rPr>
              <a:t> management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33410" y="5373119"/>
            <a:ext cx="1933074" cy="625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i="1" dirty="0" err="1" smtClean="0">
                <a:solidFill>
                  <a:schemeClr val="bg1"/>
                </a:solidFill>
              </a:rPr>
              <a:t>Destination</a:t>
            </a:r>
            <a:r>
              <a:rPr lang="sl-SI" sz="1600" i="1" dirty="0" smtClean="0">
                <a:solidFill>
                  <a:schemeClr val="bg1"/>
                </a:solidFill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16467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3782046" y="5943189"/>
            <a:ext cx="1418603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Unified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dialogue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with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the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municipality</a:t>
            </a:r>
            <a:endParaRPr lang="en-GB" sz="11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0982" y="5677022"/>
            <a:ext cx="1328136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Common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promotion</a:t>
            </a:r>
            <a:endParaRPr lang="en-GB" sz="1100" i="1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05662769"/>
              </p:ext>
            </p:extLst>
          </p:nvPr>
        </p:nvGraphicFramePr>
        <p:xfrm>
          <a:off x="311842" y="2152650"/>
          <a:ext cx="5879407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8851" y="5605794"/>
            <a:ext cx="1328136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Common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events</a:t>
            </a:r>
            <a:endParaRPr lang="en-GB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90247" y="6030720"/>
            <a:ext cx="1418603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Common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printed</a:t>
            </a:r>
            <a:r>
              <a:rPr lang="sl-SI" sz="1100" i="1" dirty="0" smtClean="0"/>
              <a:t> material</a:t>
            </a:r>
            <a:endParaRPr lang="en-GB" sz="11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2933" y="5566170"/>
            <a:ext cx="1328136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smtClean="0"/>
              <a:t>None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listed</a:t>
            </a:r>
            <a:endParaRPr lang="en-GB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86574" y="2688000"/>
            <a:ext cx="471487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Druge predlagane skupne aktivnosti: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Izvajanje koordinacije med podjetniki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Enotni marketing za mestno središče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Povezovanje podjetnikov, zagovarjanje skupnih interesov</a:t>
            </a:r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>
            <a:off x="6886575" y="4567462"/>
            <a:ext cx="47148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Other identified common activities:</a:t>
            </a:r>
          </a:p>
          <a:p>
            <a:pPr marL="285750" indent="-285750">
              <a:buFontTx/>
              <a:buChar char="-"/>
            </a:pPr>
            <a:r>
              <a:rPr lang="en-GB" i="1" dirty="0" smtClean="0"/>
              <a:t>Coordination between businesses</a:t>
            </a:r>
          </a:p>
          <a:p>
            <a:pPr marL="285750" indent="-285750">
              <a:buFontTx/>
              <a:buChar char="-"/>
            </a:pPr>
            <a:r>
              <a:rPr lang="en-GB" i="1" dirty="0" smtClean="0"/>
              <a:t>Common marketing efforts</a:t>
            </a:r>
          </a:p>
          <a:p>
            <a:pPr marL="285750" indent="-285750">
              <a:buFontTx/>
              <a:buChar char="-"/>
            </a:pPr>
            <a:r>
              <a:rPr lang="en-GB" i="1" dirty="0" smtClean="0"/>
              <a:t>Networking and lobbying for businesses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6182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124" y="2382254"/>
            <a:ext cx="3753853" cy="2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promote the TCM approach to Slovenian cities. To promote the cooperation between local public government and enterprises from the city centre as a solution for city centre revitalization.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1788" y="2382255"/>
            <a:ext cx="3753853" cy="2261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Spodbujati in promovirati pristop MMS med slovenskimi mesti. Spodbujati sodelovanje lokalne skupnosti in podjetnikov iz mestnih središč kot pot k oživljanju mestnih jeder.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 projektu / </a:t>
            </a:r>
            <a:r>
              <a:rPr lang="sl-SI" i="1" dirty="0" err="1" smtClean="0"/>
              <a:t>about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</a:t>
            </a:r>
            <a:r>
              <a:rPr lang="sl-SI" i="1" dirty="0" err="1" smtClean="0"/>
              <a:t>project</a:t>
            </a:r>
            <a:endParaRPr lang="sl-SI" i="1" dirty="0"/>
          </a:p>
        </p:txBody>
      </p:sp>
      <p:sp>
        <p:nvSpPr>
          <p:cNvPr id="4" name="Rectangle 3"/>
          <p:cNvSpPr/>
          <p:nvPr/>
        </p:nvSpPr>
        <p:spPr>
          <a:xfrm>
            <a:off x="818147" y="1917034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4568" y="1917034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Purpose</a:t>
            </a:r>
            <a:endParaRPr lang="sl-SI" dirty="0" smtClean="0"/>
          </a:p>
        </p:txBody>
      </p:sp>
      <p:sp>
        <p:nvSpPr>
          <p:cNvPr id="8" name="Rectangle 7"/>
          <p:cNvSpPr/>
          <p:nvPr/>
        </p:nvSpPr>
        <p:spPr>
          <a:xfrm>
            <a:off x="6906124" y="5261811"/>
            <a:ext cx="3753853" cy="1467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9 </a:t>
            </a:r>
            <a:r>
              <a:rPr lang="sl-SI" dirty="0" err="1" smtClean="0"/>
              <a:t>workshops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discussions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evaluation</a:t>
            </a:r>
            <a:r>
              <a:rPr lang="sl-SI" dirty="0"/>
              <a:t>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1788" y="5261812"/>
            <a:ext cx="3753853" cy="1467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9 delavnic z razpravami in evalvacija.</a:t>
            </a:r>
            <a:endParaRPr lang="sl-SI" dirty="0"/>
          </a:p>
        </p:txBody>
      </p:sp>
      <p:sp>
        <p:nvSpPr>
          <p:cNvPr id="10" name="Rectangle 9"/>
          <p:cNvSpPr/>
          <p:nvPr/>
        </p:nvSpPr>
        <p:spPr>
          <a:xfrm>
            <a:off x="818147" y="4796590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Izvedba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4568" y="4796590"/>
            <a:ext cx="1933074" cy="625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Activities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6423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pic>
        <p:nvPicPr>
          <p:cNvPr id="1026" name="Picture 2" descr="https://img.clipartfox.com/71693570d7b668bbb4f542fa9a146d48_related-clipart-hd-city_852-4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6" y="2587019"/>
            <a:ext cx="3131514" cy="1764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97625" y="1959145"/>
            <a:ext cx="5401176" cy="461665"/>
          </a:xfrm>
          <a:prstGeom prst="rect">
            <a:avLst/>
          </a:prstGeom>
          <a:solidFill>
            <a:schemeClr val="bg1">
              <a:lumMod val="25000"/>
              <a:lumOff val="75000"/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i="1" dirty="0" smtClean="0"/>
              <a:t>Videnje vloge občin / Role </a:t>
            </a:r>
            <a:r>
              <a:rPr lang="sl-SI" sz="2400" i="1" dirty="0" err="1" smtClean="0"/>
              <a:t>of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municipalities</a:t>
            </a:r>
            <a:endParaRPr lang="en-GB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1682040" y="4502829"/>
            <a:ext cx="2192128" cy="10798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Omogoča ali izvaja </a:t>
            </a:r>
            <a:r>
              <a:rPr lang="sl-SI" b="1" dirty="0" smtClean="0">
                <a:solidFill>
                  <a:schemeClr val="bg1"/>
                </a:solidFill>
              </a:rPr>
              <a:t>koordinacijo</a:t>
            </a:r>
            <a:r>
              <a:rPr lang="sl-SI" dirty="0" smtClean="0">
                <a:solidFill>
                  <a:schemeClr val="bg1"/>
                </a:solidFill>
              </a:rPr>
              <a:t> ponudnikov in aktivnosti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2149" y="4502828"/>
            <a:ext cx="2192128" cy="10798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</a:rPr>
              <a:t>Finančna podpora </a:t>
            </a:r>
            <a:r>
              <a:rPr lang="sl-SI" sz="1600" dirty="0" smtClean="0">
                <a:solidFill>
                  <a:schemeClr val="bg1"/>
                </a:solidFill>
              </a:rPr>
              <a:t>za MMS in podjetnike (najemnine, sofinanciranje itd.)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22258" y="4502828"/>
            <a:ext cx="2192128" cy="10798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Upravljanje </a:t>
            </a:r>
            <a:r>
              <a:rPr lang="sl-SI" b="1" dirty="0">
                <a:solidFill>
                  <a:schemeClr val="bg1"/>
                </a:solidFill>
              </a:rPr>
              <a:t>praznih </a:t>
            </a:r>
            <a:r>
              <a:rPr lang="sl-SI" b="1" dirty="0" smtClean="0">
                <a:solidFill>
                  <a:schemeClr val="bg1"/>
                </a:solidFill>
              </a:rPr>
              <a:t>prostorov</a:t>
            </a:r>
            <a:r>
              <a:rPr lang="sl-SI" dirty="0" smtClean="0">
                <a:solidFill>
                  <a:schemeClr val="bg1"/>
                </a:solidFill>
              </a:rPr>
              <a:t>, privabljanje novih podjetij, institucij</a:t>
            </a:r>
            <a:endParaRPr lang="sl-SI" b="1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0717" y="5665881"/>
            <a:ext cx="2192128" cy="10798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Enables or conducts the </a:t>
            </a:r>
            <a:r>
              <a:rPr lang="en-GB" b="1" i="1" dirty="0" smtClean="0">
                <a:solidFill>
                  <a:schemeClr val="bg1"/>
                </a:solidFill>
              </a:rPr>
              <a:t>coordination</a:t>
            </a:r>
            <a:r>
              <a:rPr lang="en-GB" i="1" dirty="0" smtClean="0">
                <a:solidFill>
                  <a:schemeClr val="bg1"/>
                </a:solidFill>
              </a:rPr>
              <a:t> of activities and SMEs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90826" y="5665880"/>
            <a:ext cx="2192128" cy="10798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solidFill>
                  <a:schemeClr val="bg1"/>
                </a:solidFill>
              </a:rPr>
              <a:t>Financial support</a:t>
            </a:r>
            <a:r>
              <a:rPr lang="en-GB" sz="1600" i="1" dirty="0" smtClean="0">
                <a:solidFill>
                  <a:schemeClr val="bg1"/>
                </a:solidFill>
              </a:rPr>
              <a:t> for TCM and businesses (rents, subsidies, co</a:t>
            </a:r>
            <a:r>
              <a:rPr lang="sl-SI" sz="1600" i="1" dirty="0" smtClean="0">
                <a:solidFill>
                  <a:schemeClr val="bg1"/>
                </a:solidFill>
              </a:rPr>
              <a:t>-</a:t>
            </a:r>
            <a:r>
              <a:rPr lang="en-GB" sz="1600" i="1" dirty="0" smtClean="0">
                <a:solidFill>
                  <a:schemeClr val="bg1"/>
                </a:solidFill>
              </a:rPr>
              <a:t>financing etc.)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10935" y="5665880"/>
            <a:ext cx="2192128" cy="10798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>
                <a:solidFill>
                  <a:schemeClr val="bg1"/>
                </a:solidFill>
              </a:rPr>
              <a:t>Management of empty properties</a:t>
            </a:r>
            <a:r>
              <a:rPr lang="en-GB" sz="1600" i="1" dirty="0" smtClean="0">
                <a:solidFill>
                  <a:schemeClr val="bg1"/>
                </a:solidFill>
              </a:rPr>
              <a:t>, attracting new businesses, institutions</a:t>
            </a:r>
            <a:endParaRPr lang="en-GB" sz="16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3560829" y="6183366"/>
            <a:ext cx="1418603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Common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events</a:t>
            </a:r>
            <a:endParaRPr lang="en-GB" sz="11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35131" y="5728301"/>
            <a:ext cx="1328136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Common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promotion</a:t>
            </a:r>
            <a:endParaRPr lang="en-GB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4577" y="5732352"/>
            <a:ext cx="1328136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City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loyalty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cards</a:t>
            </a:r>
            <a:endParaRPr lang="en-GB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93993" y="6058554"/>
            <a:ext cx="1418603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City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vouchers</a:t>
            </a:r>
            <a:endParaRPr lang="en-GB" sz="11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48575" y="5736437"/>
            <a:ext cx="1328136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Develop</a:t>
            </a:r>
            <a:r>
              <a:rPr lang="sl-SI" sz="1100" i="1" dirty="0" smtClean="0"/>
              <a:t>. </a:t>
            </a:r>
            <a:r>
              <a:rPr lang="sl-SI" sz="1100" i="1" dirty="0" err="1" smtClean="0"/>
              <a:t>of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new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tourist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products</a:t>
            </a:r>
            <a:endParaRPr lang="en-GB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86572" y="3024610"/>
            <a:ext cx="47148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Skupna promocija in prireditve kot glavni povezovalni element na nacionalni ravni.</a:t>
            </a:r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>
            <a:off x="6886573" y="3901715"/>
            <a:ext cx="47148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Unified promotional activities and events at the national level as preferred common actions.</a:t>
            </a:r>
            <a:endParaRPr lang="en-GB" i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45566532"/>
              </p:ext>
            </p:extLst>
          </p:nvPr>
        </p:nvGraphicFramePr>
        <p:xfrm>
          <a:off x="235084" y="1824262"/>
          <a:ext cx="6651490" cy="400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66155" y="5647236"/>
            <a:ext cx="509099" cy="2616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100" i="1" dirty="0" err="1" smtClean="0"/>
              <a:t>Other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2440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 / </a:t>
            </a:r>
            <a:r>
              <a:rPr lang="sl-SI" i="1" dirty="0" err="1" smtClean="0"/>
              <a:t>Main</a:t>
            </a:r>
            <a:r>
              <a:rPr lang="sl-SI" i="1" dirty="0" smtClean="0"/>
              <a:t> </a:t>
            </a:r>
            <a:r>
              <a:rPr lang="sl-SI" i="1" dirty="0" err="1" smtClean="0"/>
              <a:t>findings</a:t>
            </a: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1932809"/>
              </p:ext>
            </p:extLst>
          </p:nvPr>
        </p:nvGraphicFramePr>
        <p:xfrm>
          <a:off x="1951790" y="15217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87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44378" y="5580637"/>
            <a:ext cx="12416590" cy="1590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/ </a:t>
            </a:r>
            <a:r>
              <a:rPr lang="sl-SI" i="1" dirty="0" err="1" smtClean="0"/>
              <a:t>Thank</a:t>
            </a:r>
            <a:r>
              <a:rPr lang="sl-SI" i="1" dirty="0" smtClean="0"/>
              <a:t> </a:t>
            </a:r>
            <a:r>
              <a:rPr lang="sl-SI" i="1" dirty="0" err="1" smtClean="0"/>
              <a:t>you</a:t>
            </a:r>
            <a:endParaRPr lang="sl-SI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32" y="2183008"/>
            <a:ext cx="1808746" cy="1189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6110" y="3613688"/>
            <a:ext cx="3272590" cy="994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Koper.center@gmail.com</a:t>
            </a:r>
            <a:endParaRPr lang="sl-SI" dirty="0"/>
          </a:p>
        </p:txBody>
      </p:sp>
      <p:pic>
        <p:nvPicPr>
          <p:cNvPr id="13" name="Picture 12" descr="E:\Zavod Koper Otok\SPIRIT\Spirit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53" y="5697777"/>
            <a:ext cx="1904199" cy="8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:\Zavod Koper Otok\SPIRIT\MGRT_sl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" y="5846595"/>
            <a:ext cx="2188244" cy="58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91" y="5580637"/>
            <a:ext cx="1706700" cy="1122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96" y="5716760"/>
            <a:ext cx="2315936" cy="857250"/>
          </a:xfrm>
          <a:prstGeom prst="rect">
            <a:avLst/>
          </a:prstGeom>
        </p:spPr>
      </p:pic>
      <p:pic>
        <p:nvPicPr>
          <p:cNvPr id="17" name="Picture 2" descr="Rezultat iskanja slik za logo občina ko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5" y="5588402"/>
            <a:ext cx="1573613" cy="11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5519" y="4937441"/>
            <a:ext cx="10886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Projekt financiran s strani Ministrstva za gospodarski razvoj in tehnologijo in SPIRIT Slovenija, javna agencija</a:t>
            </a:r>
          </a:p>
          <a:p>
            <a:pPr algn="ctr"/>
            <a:r>
              <a:rPr lang="sl-SI" i="1" dirty="0"/>
              <a:t>Project </a:t>
            </a:r>
            <a:r>
              <a:rPr lang="sl-SI" i="1" dirty="0" err="1"/>
              <a:t>financed</a:t>
            </a:r>
            <a:r>
              <a:rPr lang="sl-SI" i="1" dirty="0"/>
              <a:t> </a:t>
            </a:r>
            <a:r>
              <a:rPr lang="sl-SI" i="1" dirty="0" err="1"/>
              <a:t>by</a:t>
            </a:r>
            <a:r>
              <a:rPr lang="sl-SI" i="1" dirty="0"/>
              <a:t> </a:t>
            </a:r>
            <a:r>
              <a:rPr lang="sl-SI" i="1" dirty="0" err="1"/>
              <a:t>the</a:t>
            </a:r>
            <a:r>
              <a:rPr lang="sl-SI" i="1" dirty="0"/>
              <a:t> </a:t>
            </a:r>
            <a:r>
              <a:rPr lang="sl-SI" i="1" dirty="0" err="1"/>
              <a:t>Ministry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Economic</a:t>
            </a:r>
            <a:r>
              <a:rPr lang="sl-SI" i="1" dirty="0"/>
              <a:t> </a:t>
            </a:r>
            <a:r>
              <a:rPr lang="sl-SI" i="1" dirty="0" err="1"/>
              <a:t>Development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Technology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the</a:t>
            </a:r>
            <a:r>
              <a:rPr lang="sl-SI" i="1" dirty="0"/>
              <a:t> SPIRIT Slovenija </a:t>
            </a:r>
            <a:r>
              <a:rPr lang="sl-SI" i="1" dirty="0" err="1"/>
              <a:t>public</a:t>
            </a:r>
            <a:r>
              <a:rPr lang="sl-SI" i="1" dirty="0"/>
              <a:t> </a:t>
            </a:r>
            <a:r>
              <a:rPr lang="sl-SI" i="1" dirty="0" err="1"/>
              <a:t>agency</a:t>
            </a:r>
            <a:endParaRPr lang="sl-SI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09" y="2345535"/>
            <a:ext cx="2402304" cy="8641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03266" y="3613688"/>
            <a:ext cx="3272590" cy="9946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Miran.kospenda@koper.si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76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Delavnice / </a:t>
            </a:r>
            <a:r>
              <a:rPr lang="sl-SI" i="1" dirty="0" err="1" smtClean="0"/>
              <a:t>Workshops</a:t>
            </a:r>
            <a:endParaRPr lang="sl-SI" i="1" dirty="0"/>
          </a:p>
        </p:txBody>
      </p:sp>
      <p:pic>
        <p:nvPicPr>
          <p:cNvPr id="4" name="Picture 2" descr="http://www.kranj.si/files/admin/slider/kran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5" y="2414374"/>
            <a:ext cx="19335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zultat iskanja slik za kranj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4" y="1946451"/>
            <a:ext cx="969982" cy="9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57" y="3638510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Kranj, 31. 5. 2016</a:t>
            </a:r>
            <a:endParaRPr lang="sl-SI" sz="15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04" y="2398822"/>
            <a:ext cx="1829941" cy="11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zultat iskanja slik za črnomelj g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3" y="1930899"/>
            <a:ext cx="956692" cy="9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2582" y="3622958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Črnomelj, 23. 8. 2016</a:t>
            </a:r>
            <a:endParaRPr lang="sl-SI" sz="1500" dirty="0"/>
          </a:p>
        </p:txBody>
      </p:sp>
      <p:pic>
        <p:nvPicPr>
          <p:cNvPr id="10" name="Picture 13" descr="http://www.visitskofjaloka.si/si/imagelib/14/default/Skofjelosko_obmocje/skofja-loka/Skofja_Lok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65" y="2406243"/>
            <a:ext cx="1698088" cy="11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Rezultat iskanja slik za škofja lokagr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14" y="1907692"/>
            <a:ext cx="1000283" cy="10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6260" y="3630379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Škofja Loka, 25. 8. 2016</a:t>
            </a:r>
            <a:endParaRPr lang="sl-SI" sz="1500" dirty="0"/>
          </a:p>
        </p:txBody>
      </p:sp>
      <p:pic>
        <p:nvPicPr>
          <p:cNvPr id="13" name="Picture 17" descr="Rezultat iskanja sli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31" y="4643910"/>
            <a:ext cx="1688944" cy="11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Rezultat iskanja slik za slovenj gradec gr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75" y="4283870"/>
            <a:ext cx="749676" cy="10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74408" y="5868046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Sl. Gradec, 15. 9. 2016</a:t>
            </a:r>
            <a:endParaRPr lang="sl-SI" sz="1500" dirty="0"/>
          </a:p>
        </p:txBody>
      </p:sp>
      <p:pic>
        <p:nvPicPr>
          <p:cNvPr id="16" name="Picture 21" descr="Rezultat iskanja sli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72" y="2361575"/>
            <a:ext cx="1455426" cy="10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Rezultat iskanja slik za kamnik gr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48" y="1983898"/>
            <a:ext cx="962459" cy="11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532794" y="3628746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Kamnik, 6. 10. 2016</a:t>
            </a:r>
            <a:endParaRPr lang="sl-SI" sz="1500" dirty="0"/>
          </a:p>
        </p:txBody>
      </p:sp>
      <p:pic>
        <p:nvPicPr>
          <p:cNvPr id="19" name="Picture 25" descr="Rezultat iskanja sl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10" y="2361575"/>
            <a:ext cx="1623629" cy="10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Rezultat iskanja slik za krško gr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00" y="2041614"/>
            <a:ext cx="962339" cy="11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882803" y="3628746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Krško, 11. 10. 2016</a:t>
            </a:r>
            <a:endParaRPr lang="sl-SI" sz="1500" dirty="0"/>
          </a:p>
        </p:txBody>
      </p:sp>
      <p:pic>
        <p:nvPicPr>
          <p:cNvPr id="22" name="Picture 29" descr="Rezultat iskanja sli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7" y="4571902"/>
            <a:ext cx="1763638" cy="11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 descr="Rezultat iskanja slik za maribor gr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05" y="4355878"/>
            <a:ext cx="923943" cy="10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030811" y="5868046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Maribor, 13. 10. 2016</a:t>
            </a:r>
            <a:endParaRPr lang="sl-SI" sz="1500" dirty="0"/>
          </a:p>
        </p:txBody>
      </p:sp>
      <p:pic>
        <p:nvPicPr>
          <p:cNvPr id="25" name="Picture 33" descr="http://www.murska-sobota.si/sites/default/files/styles/galleryformatter_slide_2/public/fotogalerije/%3Cem%3EEdit%20Fotogalerija%3C/em%3E%20Murska%20Sobota,%20moje%20mesto/Park%20z%20gradom.jpg?itok=WfvsKZO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56" y="4571902"/>
            <a:ext cx="1755003" cy="11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1" descr="Rezultat iskanja slik za murska sobota gr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35" y="4364504"/>
            <a:ext cx="920627" cy="11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529908" y="5868046"/>
            <a:ext cx="2103497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M. Sobota, 17. 10. 2016</a:t>
            </a:r>
            <a:endParaRPr lang="sl-SI" sz="1500" dirty="0"/>
          </a:p>
        </p:txBody>
      </p:sp>
      <p:pic>
        <p:nvPicPr>
          <p:cNvPr id="28" name="Picture 35" descr="Rezultat iskanja sli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47" y="4490383"/>
            <a:ext cx="1757652" cy="11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068152" y="5858535"/>
            <a:ext cx="2005583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500" dirty="0" smtClean="0"/>
              <a:t>Ptuj, 19. 10. 2016</a:t>
            </a:r>
            <a:endParaRPr lang="sl-SI" sz="1500" dirty="0"/>
          </a:p>
        </p:txBody>
      </p:sp>
      <p:pic>
        <p:nvPicPr>
          <p:cNvPr id="30" name="Picture 37" descr="Rezultat iskanja slik za ptuj grb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07" y="4337329"/>
            <a:ext cx="962965" cy="10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1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7" y="2069431"/>
            <a:ext cx="6395453" cy="4796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Delavnice / </a:t>
            </a:r>
            <a:r>
              <a:rPr lang="sl-SI" i="1" dirty="0" err="1" smtClean="0"/>
              <a:t>Workshops</a:t>
            </a:r>
            <a:endParaRPr lang="sl-SI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57" y="2071514"/>
            <a:ext cx="3277835" cy="24583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90" y="4529890"/>
            <a:ext cx="3104147" cy="23281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514"/>
            <a:ext cx="3058695" cy="22940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95" y="2071514"/>
            <a:ext cx="3376863" cy="25326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1293"/>
            <a:ext cx="4446190" cy="24967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90" y="4831080"/>
            <a:ext cx="3044952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9496855"/>
              </p:ext>
            </p:extLst>
          </p:nvPr>
        </p:nvGraphicFramePr>
        <p:xfrm>
          <a:off x="-237173" y="2009274"/>
          <a:ext cx="5046345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04210" y="5263417"/>
            <a:ext cx="1195138" cy="362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N= 129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768" y="5744680"/>
            <a:ext cx="1532022" cy="6079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55 % udeležencev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919" y="2630905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Omejeno število anket – ne predstavlja celotne slike mestnih jeder.</a:t>
            </a:r>
            <a:endParaRPr lang="sl-SI" sz="1400" dirty="0"/>
          </a:p>
        </p:txBody>
      </p:sp>
      <p:sp>
        <p:nvSpPr>
          <p:cNvPr id="8" name="Rectangle 7"/>
          <p:cNvSpPr/>
          <p:nvPr/>
        </p:nvSpPr>
        <p:spPr>
          <a:xfrm>
            <a:off x="4712919" y="3441032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Pokazatelj mnenja dela deležnikov.</a:t>
            </a:r>
            <a:endParaRPr lang="sl-SI" sz="1400" dirty="0"/>
          </a:p>
        </p:txBody>
      </p:sp>
      <p:sp>
        <p:nvSpPr>
          <p:cNvPr id="9" name="Rectangle 8"/>
          <p:cNvSpPr/>
          <p:nvPr/>
        </p:nvSpPr>
        <p:spPr>
          <a:xfrm>
            <a:off x="4712919" y="4377776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Limited number of surveys – does not represent a wholesome picture of the city centre.</a:t>
            </a:r>
            <a:endParaRPr lang="en-GB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4712919" y="5187903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Indicator of opinion of a part of stakeholders.</a:t>
            </a:r>
            <a:endParaRPr lang="en-GB" sz="1400" i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73841657"/>
              </p:ext>
            </p:extLst>
          </p:nvPr>
        </p:nvGraphicFramePr>
        <p:xfrm>
          <a:off x="6722743" y="2106111"/>
          <a:ext cx="5638800" cy="32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71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237173" y="2009274"/>
          <a:ext cx="5046345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04210" y="5263417"/>
            <a:ext cx="1195138" cy="362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N= 129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768" y="5744680"/>
            <a:ext cx="1532022" cy="6079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55 % udeležencev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919" y="2630905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Omejeno število anket – ne predstavlja celotne slike mestnih jeder.</a:t>
            </a:r>
            <a:endParaRPr lang="sl-SI" sz="1400" dirty="0"/>
          </a:p>
        </p:txBody>
      </p:sp>
      <p:sp>
        <p:nvSpPr>
          <p:cNvPr id="8" name="Rectangle 7"/>
          <p:cNvSpPr/>
          <p:nvPr/>
        </p:nvSpPr>
        <p:spPr>
          <a:xfrm>
            <a:off x="4712919" y="3441032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Pokazatelj mnenja dela deležnikov.</a:t>
            </a:r>
            <a:endParaRPr lang="sl-SI" sz="1400" dirty="0"/>
          </a:p>
        </p:txBody>
      </p:sp>
      <p:sp>
        <p:nvSpPr>
          <p:cNvPr id="9" name="Rectangle 8"/>
          <p:cNvSpPr/>
          <p:nvPr/>
        </p:nvSpPr>
        <p:spPr>
          <a:xfrm>
            <a:off x="4712919" y="4377776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Limited number of surveys – does not represent a wholesome picture of the city centre.</a:t>
            </a:r>
            <a:endParaRPr lang="en-GB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4712919" y="5187903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Indicator of opinion of a part of stakeholders.</a:t>
            </a:r>
            <a:endParaRPr lang="en-GB" sz="14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722743" y="2106111"/>
          <a:ext cx="5638800" cy="32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68442" y="2009274"/>
            <a:ext cx="8077200" cy="4664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Left Arrow 11"/>
          <p:cNvSpPr/>
          <p:nvPr/>
        </p:nvSpPr>
        <p:spPr>
          <a:xfrm>
            <a:off x="7884695" y="3922295"/>
            <a:ext cx="1876926" cy="360947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62545843"/>
              </p:ext>
            </p:extLst>
          </p:nvPr>
        </p:nvGraphicFramePr>
        <p:xfrm>
          <a:off x="389571" y="2164891"/>
          <a:ext cx="4221434" cy="33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25335134"/>
              </p:ext>
            </p:extLst>
          </p:nvPr>
        </p:nvGraphicFramePr>
        <p:xfrm>
          <a:off x="4013987" y="2630905"/>
          <a:ext cx="4142272" cy="379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625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237173" y="2009274"/>
          <a:ext cx="5046345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04210" y="5263417"/>
            <a:ext cx="1195138" cy="362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N= 129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768" y="5744680"/>
            <a:ext cx="1532022" cy="6079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55 % udeležencev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919" y="2630905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Omejeno število anket – ne predstavlja celotne slike mestnih jeder.</a:t>
            </a:r>
            <a:endParaRPr lang="sl-SI" sz="1400" dirty="0"/>
          </a:p>
        </p:txBody>
      </p:sp>
      <p:sp>
        <p:nvSpPr>
          <p:cNvPr id="8" name="Rectangle 7"/>
          <p:cNvSpPr/>
          <p:nvPr/>
        </p:nvSpPr>
        <p:spPr>
          <a:xfrm>
            <a:off x="4712919" y="3441032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Pokazatelj mnenja dela deležnikov.</a:t>
            </a:r>
            <a:endParaRPr lang="sl-SI" sz="1400" dirty="0"/>
          </a:p>
        </p:txBody>
      </p:sp>
      <p:sp>
        <p:nvSpPr>
          <p:cNvPr id="9" name="Rectangle 8"/>
          <p:cNvSpPr/>
          <p:nvPr/>
        </p:nvSpPr>
        <p:spPr>
          <a:xfrm>
            <a:off x="4712919" y="4377776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Limited number of surveys – does not represent a wholesome picture of the city centre.</a:t>
            </a:r>
            <a:endParaRPr lang="en-GB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4712919" y="5187903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Indicator of opinion of a part of stakeholders.</a:t>
            </a:r>
            <a:endParaRPr lang="en-GB" sz="14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722743" y="2106111"/>
          <a:ext cx="5638800" cy="32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68442" y="2009274"/>
            <a:ext cx="8077200" cy="4664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Left Arrow 11"/>
          <p:cNvSpPr/>
          <p:nvPr/>
        </p:nvSpPr>
        <p:spPr>
          <a:xfrm>
            <a:off x="7884695" y="3922295"/>
            <a:ext cx="1876926" cy="360947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10946100"/>
              </p:ext>
            </p:extLst>
          </p:nvPr>
        </p:nvGraphicFramePr>
        <p:xfrm>
          <a:off x="168442" y="2194863"/>
          <a:ext cx="4275221" cy="342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721372"/>
              </p:ext>
            </p:extLst>
          </p:nvPr>
        </p:nvGraphicFramePr>
        <p:xfrm>
          <a:off x="3982316" y="2887579"/>
          <a:ext cx="3996902" cy="3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672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237173" y="2009274"/>
          <a:ext cx="5046345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04210" y="5263417"/>
            <a:ext cx="1195138" cy="362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N= 129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768" y="5744680"/>
            <a:ext cx="1532022" cy="6079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55 % udeležencev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919" y="2630905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Omejeno število anket – ne predstavlja celotne slike mestnih jeder.</a:t>
            </a:r>
            <a:endParaRPr lang="sl-SI" sz="1400" dirty="0"/>
          </a:p>
        </p:txBody>
      </p:sp>
      <p:sp>
        <p:nvSpPr>
          <p:cNvPr id="8" name="Rectangle 7"/>
          <p:cNvSpPr/>
          <p:nvPr/>
        </p:nvSpPr>
        <p:spPr>
          <a:xfrm>
            <a:off x="4712919" y="3441032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Pokazatelj mnenja dela deležnikov.</a:t>
            </a:r>
            <a:endParaRPr lang="sl-SI" sz="1400" dirty="0"/>
          </a:p>
        </p:txBody>
      </p:sp>
      <p:sp>
        <p:nvSpPr>
          <p:cNvPr id="9" name="Rectangle 8"/>
          <p:cNvSpPr/>
          <p:nvPr/>
        </p:nvSpPr>
        <p:spPr>
          <a:xfrm>
            <a:off x="4712919" y="4377776"/>
            <a:ext cx="2439442" cy="810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Limited number of surveys – does not represent a wholesome picture of the city centre.</a:t>
            </a:r>
            <a:endParaRPr lang="en-GB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4712919" y="5187903"/>
            <a:ext cx="2439442" cy="729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 smtClean="0"/>
              <a:t>Indicator of opinion of a part of stakeholders.</a:t>
            </a:r>
            <a:endParaRPr lang="en-GB" sz="14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722743" y="2106111"/>
          <a:ext cx="5638800" cy="32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8442" y="2009274"/>
            <a:ext cx="8077200" cy="46642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Left Arrow 12"/>
          <p:cNvSpPr/>
          <p:nvPr/>
        </p:nvSpPr>
        <p:spPr>
          <a:xfrm>
            <a:off x="7764379" y="3339565"/>
            <a:ext cx="962525" cy="360947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54548605"/>
              </p:ext>
            </p:extLst>
          </p:nvPr>
        </p:nvGraphicFramePr>
        <p:xfrm>
          <a:off x="168443" y="2189747"/>
          <a:ext cx="7860632" cy="448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210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/ </a:t>
            </a:r>
            <a:r>
              <a:rPr lang="sl-SI" i="1" dirty="0" err="1" smtClean="0"/>
              <a:t>evaluation</a:t>
            </a:r>
            <a:endParaRPr lang="sl-SI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90875157"/>
              </p:ext>
            </p:extLst>
          </p:nvPr>
        </p:nvGraphicFramePr>
        <p:xfrm>
          <a:off x="2287921" y="1913250"/>
          <a:ext cx="7008479" cy="451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53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216</TotalTime>
  <Words>1532</Words>
  <Application>Microsoft Office PowerPoint</Application>
  <PresentationFormat>Widescreen</PresentationFormat>
  <Paragraphs>240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Wingdings</vt:lpstr>
      <vt:lpstr>Banded</vt:lpstr>
      <vt:lpstr>Izobraževanja in delavnice na temo managementa mestnih središč  Workshops on Town Centre Management</vt:lpstr>
      <vt:lpstr>O projektu / about the project</vt:lpstr>
      <vt:lpstr>Delavnice / Workshops</vt:lpstr>
      <vt:lpstr>Delavnice / Workshops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EVALVACIJA / evaluation</vt:lpstr>
      <vt:lpstr>UGOTOVITVE / Main findings</vt:lpstr>
      <vt:lpstr>HVALA / Thank you</vt:lpstr>
    </vt:vector>
  </TitlesOfParts>
  <Company>MO Koper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Izobraževanja in delavnice na temo managementa mestnih središč  Workshops on Town Centre Management</dc:title>
  <dc:creator>Miran Košpenda</dc:creator>
  <cp:lastModifiedBy>Miran Košpenda</cp:lastModifiedBy>
  <cp:revision>31</cp:revision>
  <dcterms:created xsi:type="dcterms:W3CDTF">2017-01-26T11:58:46Z</dcterms:created>
  <dcterms:modified xsi:type="dcterms:W3CDTF">2017-03-15T14:14:38Z</dcterms:modified>
</cp:coreProperties>
</file>